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handoutMasterIdLst>
    <p:handoutMasterId r:id="rId21"/>
  </p:handoutMasterIdLst>
  <p:sldIdLst>
    <p:sldId id="483" r:id="rId2"/>
    <p:sldId id="484" r:id="rId3"/>
    <p:sldId id="393" r:id="rId4"/>
    <p:sldId id="486" r:id="rId5"/>
    <p:sldId id="474" r:id="rId6"/>
    <p:sldId id="546" r:id="rId7"/>
    <p:sldId id="536" r:id="rId8"/>
    <p:sldId id="550" r:id="rId9"/>
    <p:sldId id="541" r:id="rId10"/>
    <p:sldId id="551" r:id="rId11"/>
    <p:sldId id="542" r:id="rId12"/>
    <p:sldId id="552" r:id="rId13"/>
    <p:sldId id="553" r:id="rId14"/>
    <p:sldId id="540" r:id="rId15"/>
    <p:sldId id="561" r:id="rId16"/>
    <p:sldId id="562" r:id="rId17"/>
    <p:sldId id="534" r:id="rId18"/>
    <p:sldId id="533" r:id="rId19"/>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微软雅黑" panose="020B0503020204020204" pitchFamily="34" charset="-122"/>
      <p:regular r:id="rId27"/>
      <p:bold r:id="rId28"/>
    </p:embeddedFont>
  </p:embeddedFontLst>
  <p:custDataLst>
    <p:tags r:id="rId29"/>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D56C"/>
    <a:srgbClr val="D43E01"/>
    <a:srgbClr val="E8EAE9"/>
    <a:srgbClr val="FCFCFC"/>
    <a:srgbClr val="CCD0D1"/>
    <a:srgbClr val="D7D9E1"/>
    <a:srgbClr val="D5D8E3"/>
    <a:srgbClr val="DADBDE"/>
    <a:srgbClr val="D9DDE7"/>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06" autoAdjust="0"/>
    <p:restoredTop sz="96408" autoAdjust="0"/>
  </p:normalViewPr>
  <p:slideViewPr>
    <p:cSldViewPr>
      <p:cViewPr varScale="1">
        <p:scale>
          <a:sx n="148" d="100"/>
          <a:sy n="148" d="100"/>
        </p:scale>
        <p:origin x="1428" y="114"/>
      </p:cViewPr>
      <p:guideLst>
        <p:guide orient="horz" pos="1556"/>
        <p:guide pos="2880"/>
      </p:guideLst>
    </p:cSldViewPr>
  </p:slid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72BD657-5C62-4A37-8631-0ADC6E506D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4565C91-33E0-401B-B017-C3AAAD0D95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AC27E0-E3B9-4F4B-9F4F-3687686BD943}" type="datetimeFigureOut">
              <a:rPr lang="zh-CN" altLang="en-US" smtClean="0"/>
              <a:t>2019/10/12</a:t>
            </a:fld>
            <a:endParaRPr lang="zh-CN" altLang="en-US"/>
          </a:p>
        </p:txBody>
      </p:sp>
      <p:sp>
        <p:nvSpPr>
          <p:cNvPr id="4" name="页脚占位符 3">
            <a:extLst>
              <a:ext uri="{FF2B5EF4-FFF2-40B4-BE49-F238E27FC236}">
                <a16:creationId xmlns:a16="http://schemas.microsoft.com/office/drawing/2014/main" id="{9893CAF6-8E41-4CFC-9741-E9DB3CBA80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CF51424-E72C-4A7C-939C-36ADF07BFA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E00BE3-33DB-4F31-B584-A07488B806AA}" type="slidenum">
              <a:rPr lang="zh-CN" altLang="en-US" smtClean="0"/>
              <a:t>‹#›</a:t>
            </a:fld>
            <a:endParaRPr lang="zh-CN" altLang="en-US"/>
          </a:p>
        </p:txBody>
      </p:sp>
    </p:spTree>
    <p:extLst>
      <p:ext uri="{BB962C8B-B14F-4D97-AF65-F5344CB8AC3E}">
        <p14:creationId xmlns:p14="http://schemas.microsoft.com/office/powerpoint/2010/main" val="21559733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t>2019/10/12</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3214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9071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6007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02812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48493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441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79913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2741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37319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81870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15281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0368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Rectangle 9"/>
          <p:cNvSpPr/>
          <p:nvPr userDrawn="1"/>
        </p:nvSpPr>
        <p:spPr>
          <a:xfrm>
            <a:off x="8500361" y="241918"/>
            <a:ext cx="365983" cy="2153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p>
        </p:txBody>
      </p:sp>
      <p:sp>
        <p:nvSpPr>
          <p:cNvPr id="6" name="Isosceles Triangle 10"/>
          <p:cNvSpPr/>
          <p:nvPr userDrawn="1"/>
        </p:nvSpPr>
        <p:spPr>
          <a:xfrm rot="10610802">
            <a:off x="8504736" y="316259"/>
            <a:ext cx="366581" cy="19639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a:p>
        </p:txBody>
      </p:sp>
      <p:sp>
        <p:nvSpPr>
          <p:cNvPr id="7" name="Slide Number Placeholder 5"/>
          <p:cNvSpPr txBox="1"/>
          <p:nvPr userDrawn="1"/>
        </p:nvSpPr>
        <p:spPr>
          <a:xfrm>
            <a:off x="8519485" y="204940"/>
            <a:ext cx="337081" cy="350586"/>
          </a:xfrm>
          <a:prstGeom prst="rect">
            <a:avLst/>
          </a:prstGeom>
        </p:spPr>
        <p:txBody>
          <a:bodyPr vert="horz" lIns="0" tIns="0" rIns="0" bIns="45709"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000" smtClean="0"/>
              <a:t>‹#›</a:t>
            </a:fld>
            <a:endParaRPr lang="en-US" sz="1000" dirty="0"/>
          </a:p>
        </p:txBody>
      </p:sp>
      <p:grpSp>
        <p:nvGrpSpPr>
          <p:cNvPr id="8" name="Group 5"/>
          <p:cNvGrpSpPr/>
          <p:nvPr userDrawn="1"/>
        </p:nvGrpSpPr>
        <p:grpSpPr>
          <a:xfrm>
            <a:off x="347419" y="4731991"/>
            <a:ext cx="224082" cy="221156"/>
            <a:chOff x="4328868" y="5502988"/>
            <a:chExt cx="500307" cy="493774"/>
          </a:xfrm>
        </p:grpSpPr>
        <p:sp>
          <p:nvSpPr>
            <p:cNvPr id="9" name="Freeform 7">
              <a:hlinkClick r:id="" action="ppaction://hlinkshowjump?jump=previousslide"/>
            </p:cNvPr>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sp>
          <p:nvSpPr>
            <p:cNvPr id="10"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grpSp>
      <p:grpSp>
        <p:nvGrpSpPr>
          <p:cNvPr id="11" name="Group 9"/>
          <p:cNvGrpSpPr/>
          <p:nvPr userDrawn="1"/>
        </p:nvGrpSpPr>
        <p:grpSpPr>
          <a:xfrm flipH="1">
            <a:off x="933709" y="4731991"/>
            <a:ext cx="224082" cy="221156"/>
            <a:chOff x="4328868" y="5502988"/>
            <a:chExt cx="500307" cy="493774"/>
          </a:xfrm>
        </p:grpSpPr>
        <p:sp>
          <p:nvSpPr>
            <p:cNvPr id="12" name="Freeform 10">
              <a:hlinkClick r:id="" action="ppaction://hlinkshowjump?jump=nextslide"/>
            </p:cNvPr>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sp>
          <p:nvSpPr>
            <p:cNvPr id="13"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grpSp>
      <p:cxnSp>
        <p:nvCxnSpPr>
          <p:cNvPr id="14" name="Straight Connector 3"/>
          <p:cNvCxnSpPr/>
          <p:nvPr userDrawn="1"/>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 name="Picture 3" descr="C:\Users\Administrator\Desktop\微立体创业计划\005.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536" y="210344"/>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6"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935"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7" name="矩形 3"/>
          <p:cNvSpPr>
            <a:spLocks noChangeArrowheads="1"/>
          </p:cNvSpPr>
          <p:nvPr userDrawn="1"/>
        </p:nvSpPr>
        <p:spPr bwMode="auto">
          <a:xfrm>
            <a:off x="1187624" y="612722"/>
            <a:ext cx="2587892" cy="23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050" b="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b="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标题 1"/>
          <p:cNvSpPr>
            <a:spLocks noGrp="1"/>
          </p:cNvSpPr>
          <p:nvPr>
            <p:ph type="title"/>
          </p:nvPr>
        </p:nvSpPr>
        <p:spPr>
          <a:xfrm>
            <a:off x="1184649" y="250504"/>
            <a:ext cx="3216269"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defRPr lang="zh-CN" altLang="en-US" sz="2000" b="0">
                <a:solidFill>
                  <a:schemeClr val="tx1">
                    <a:lumMod val="85000"/>
                    <a:lumOff val="15000"/>
                  </a:schemeClr>
                </a:solidFill>
                <a:latin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12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0000">
                                          <p:cBhvr additive="base">
                                            <p:cTn id="11" dur="12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200" fill="hold"/>
                                            <p:tgtEl>
                                              <p:spTgt spid="15"/>
                                            </p:tgtEl>
                                            <p:attrNameLst>
                                              <p:attrName>ppt_x</p:attrName>
                                            </p:attrNameLst>
                                          </p:cBhvr>
                                          <p:tavLst>
                                            <p:tav tm="0">
                                              <p:val>
                                                <p:strVal val="0-#ppt_w/2"/>
                                              </p:val>
                                            </p:tav>
                                            <p:tav tm="100000">
                                              <p:val>
                                                <p:strVal val="#ppt_x"/>
                                              </p:val>
                                            </p:tav>
                                          </p:tavLst>
                                        </p:anim>
                                        <p:anim calcmode="lin" valueType="num">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00" fill="hold"/>
                                            <p:tgtEl>
                                              <p:spTgt spid="16"/>
                                            </p:tgtEl>
                                            <p:attrNameLst>
                                              <p:attrName>ppt_x</p:attrName>
                                            </p:attrNameLst>
                                          </p:cBhvr>
                                          <p:tavLst>
                                            <p:tav tm="0">
                                              <p:val>
                                                <p:strVal val="#ppt_x"/>
                                              </p:val>
                                            </p:tav>
                                            <p:tav tm="100000">
                                              <p:val>
                                                <p:strVal val="#ppt_x"/>
                                              </p:val>
                                            </p:tav>
                                          </p:tavLst>
                                        </p:anim>
                                        <p:anim calcmode="lin" valueType="num">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0" y="11631"/>
            <a:ext cx="9144000" cy="513186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hf sldNum="0" hdr="0" ftr="0" dt="0"/>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hyperlink" Target="https://wiki.mbalib.com/wiki/%E4%BA%A4%E6%98%93%E6%88%90%E6%9C%AC" TargetMode="External"/><Relationship Id="rId3" Type="http://schemas.openxmlformats.org/officeDocument/2006/relationships/image" Target="../media/image14.png"/><Relationship Id="rId7" Type="http://schemas.openxmlformats.org/officeDocument/2006/relationships/hyperlink" Target="https://wiki.mbalib.com/wiki/%E7%A8%8E%E6%94%B6"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wiki.mbalib.com/wiki/%E6%97%A0%E9%A3%8E%E9%99%A9%E5%88%A9%E7%8E%87" TargetMode="External"/><Relationship Id="rId11" Type="http://schemas.openxmlformats.org/officeDocument/2006/relationships/hyperlink" Target="https://wiki.mbalib.com/wiki/%E6%97%A0%E9%A3%8E%E9%99%A9%E5%A5%97%E5%88%A9" TargetMode="External"/><Relationship Id="rId5" Type="http://schemas.openxmlformats.org/officeDocument/2006/relationships/hyperlink" Target="https://wiki.mbalib.com/w/index.php?title=%E5%AF%B9%E6%95%B0%E6%AD%A3%E6%80%81%E5%88%86%E5%B8%83&amp;action=edit" TargetMode="External"/><Relationship Id="rId10" Type="http://schemas.openxmlformats.org/officeDocument/2006/relationships/hyperlink" Target="https://wiki.mbalib.com/wiki/%E6%AC%A7%E5%BC%8F%E6%9C%9F%E6%9D%83" TargetMode="External"/><Relationship Id="rId4" Type="http://schemas.openxmlformats.org/officeDocument/2006/relationships/image" Target="../media/image15.png"/><Relationship Id="rId9" Type="http://schemas.openxmlformats.org/officeDocument/2006/relationships/hyperlink" Target="https://wiki.mbalib.com/wiki/%E7%BA%A2%E5%88%A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908636" y="1612268"/>
            <a:ext cx="1535551" cy="1535546"/>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 name="组合 2"/>
          <p:cNvGrpSpPr/>
          <p:nvPr/>
        </p:nvGrpSpPr>
        <p:grpSpPr>
          <a:xfrm>
            <a:off x="4591739" y="1612268"/>
            <a:ext cx="1535551" cy="1535546"/>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 name="组合 5"/>
          <p:cNvGrpSpPr/>
          <p:nvPr/>
        </p:nvGrpSpPr>
        <p:grpSpPr>
          <a:xfrm>
            <a:off x="3255270" y="1593785"/>
            <a:ext cx="1535551" cy="1535546"/>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9" name="组合 8"/>
          <p:cNvGrpSpPr/>
          <p:nvPr/>
        </p:nvGrpSpPr>
        <p:grpSpPr>
          <a:xfrm>
            <a:off x="1848543" y="1596332"/>
            <a:ext cx="1535551" cy="1535546"/>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5" name="矩形 14"/>
          <p:cNvSpPr/>
          <p:nvPr/>
        </p:nvSpPr>
        <p:spPr>
          <a:xfrm>
            <a:off x="2171324" y="1883757"/>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马</a:t>
            </a:r>
          </a:p>
        </p:txBody>
      </p:sp>
      <p:sp>
        <p:nvSpPr>
          <p:cNvPr id="16" name="矩形 15"/>
          <p:cNvSpPr/>
          <p:nvPr/>
        </p:nvSpPr>
        <p:spPr>
          <a:xfrm>
            <a:off x="3593103" y="1867330"/>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上</a:t>
            </a:r>
          </a:p>
        </p:txBody>
      </p:sp>
      <p:sp>
        <p:nvSpPr>
          <p:cNvPr id="17" name="矩形 16"/>
          <p:cNvSpPr/>
          <p:nvPr/>
        </p:nvSpPr>
        <p:spPr>
          <a:xfrm>
            <a:off x="4966316" y="1877404"/>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开</a:t>
            </a:r>
          </a:p>
        </p:txBody>
      </p:sp>
      <p:sp>
        <p:nvSpPr>
          <p:cNvPr id="18" name="矩形 17"/>
          <p:cNvSpPr/>
          <p:nvPr/>
        </p:nvSpPr>
        <p:spPr>
          <a:xfrm>
            <a:off x="6279359" y="1867330"/>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始</a:t>
            </a:r>
          </a:p>
        </p:txBody>
      </p:sp>
      <p:sp>
        <p:nvSpPr>
          <p:cNvPr id="41" name="椭圆 40"/>
          <p:cNvSpPr/>
          <p:nvPr/>
        </p:nvSpPr>
        <p:spPr>
          <a:xfrm>
            <a:off x="4598197" y="3288996"/>
            <a:ext cx="500908" cy="500908"/>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5740527" y="3513307"/>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575410" y="351366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279076" y="3632005"/>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198665" y="351832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085391" y="3510821"/>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576425" y="364222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873480" y="3545432"/>
            <a:ext cx="250454" cy="250454"/>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750128" y="3512025"/>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174703" y="3520080"/>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382889" y="3569216"/>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923888" y="3329522"/>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093506" y="3642512"/>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529502" y="336561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229178" y="3457466"/>
            <a:ext cx="322151" cy="322151"/>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099105" y="3510203"/>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230014" y="351353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4804" y="364476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795496" y="3330265"/>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713791" y="356659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16637" y="3372814"/>
            <a:ext cx="137389" cy="13738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7753607" y="3504242"/>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7982910"/>
      </p:ext>
    </p:extLst>
  </p:cSld>
  <p:clrMapOvr>
    <a:masterClrMapping/>
  </p:clrMapOvr>
  <p:transition spd="slow">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accel="52000" fill="hold" nodeType="clickEffect" p14:presetBounceEnd="4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8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48000">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14:presetBounceEnd="4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8000">
                                          <p:cBhvr additive="base">
                                            <p:cTn id="11" dur="10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14:presetBounceEnd="48000">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14:bounceEnd="48000">
                                          <p:cBhvr additive="base">
                                            <p:cTn id="15" dur="1000" fill="hold"/>
                                            <p:tgtEl>
                                              <p:spTgt spid="3"/>
                                            </p:tgtEl>
                                            <p:attrNameLst>
                                              <p:attrName>ppt_x</p:attrName>
                                            </p:attrNameLst>
                                          </p:cBhvr>
                                          <p:tavLst>
                                            <p:tav tm="0">
                                              <p:val>
                                                <p:strVal val="1+#ppt_w/2"/>
                                              </p:val>
                                            </p:tav>
                                            <p:tav tm="100000">
                                              <p:val>
                                                <p:strVal val="#ppt_x"/>
                                              </p:val>
                                            </p:tav>
                                          </p:tavLst>
                                        </p:anim>
                                        <p:anim calcmode="lin" valueType="num" p14:bounceEnd="48000">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14:presetBounceEnd="48000">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14:bounceEnd="48000">
                                          <p:cBhvr additive="base">
                                            <p:cTn id="19" dur="1000" fill="hold"/>
                                            <p:tgtEl>
                                              <p:spTgt spid="12"/>
                                            </p:tgtEl>
                                            <p:attrNameLst>
                                              <p:attrName>ppt_x</p:attrName>
                                            </p:attrNameLst>
                                          </p:cBhvr>
                                          <p:tavLst>
                                            <p:tav tm="0">
                                              <p:val>
                                                <p:strVal val="1+#ppt_w/2"/>
                                              </p:val>
                                            </p:tav>
                                            <p:tav tm="100000">
                                              <p:val>
                                                <p:strVal val="#ppt_x"/>
                                              </p:val>
                                            </p:tav>
                                          </p:tavLst>
                                        </p:anim>
                                        <p:anim calcmode="lin" valueType="num" p14:bounceEnd="48000">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1)">
                                          <p:cBhvr>
                                            <p:cTn id="24" dur="1000"/>
                                            <p:tgtEl>
                                              <p:spTgt spid="15"/>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1000"/>
                                            <p:tgtEl>
                                              <p:spTgt spid="16"/>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7"/>
                                            </p:tgtEl>
                                            <p:attrNameLst>
                                              <p:attrName>style.visibility</p:attrName>
                                            </p:attrNameLst>
                                          </p:cBhvr>
                                          <p:to>
                                            <p:strVal val="visible"/>
                                          </p:to>
                                        </p:set>
                                        <p:animEffect transition="in" filter="wheel(1)">
                                          <p:cBhvr>
                                            <p:cTn id="30" dur="1000"/>
                                            <p:tgtEl>
                                              <p:spTgt spid="17"/>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8"/>
                                            </p:tgtEl>
                                            <p:attrNameLst>
                                              <p:attrName>style.visibility</p:attrName>
                                            </p:attrNameLst>
                                          </p:cBhvr>
                                          <p:to>
                                            <p:strVal val="visible"/>
                                          </p:to>
                                        </p:set>
                                        <p:animEffect transition="in" filter="wheel(1)">
                                          <p:cBhvr>
                                            <p:cTn id="33" dur="1000"/>
                                            <p:tgtEl>
                                              <p:spTgt spid="18"/>
                                            </p:tgtEl>
                                          </p:cBhvr>
                                        </p:animEffect>
                                      </p:childTnLst>
                                    </p:cTn>
                                  </p:par>
                                </p:childTnLst>
                              </p:cTn>
                            </p:par>
                            <p:par>
                              <p:cTn id="34" fill="hold">
                                <p:stCondLst>
                                  <p:cond delay="3100"/>
                                </p:stCondLst>
                                <p:childTnLst>
                                  <p:par>
                                    <p:cTn id="35" presetID="53" presetClass="entr" presetSubtype="16"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Effect transition="in" filter="fade">
                                          <p:cBhvr>
                                            <p:cTn id="74" dur="500"/>
                                            <p:tgtEl>
                                              <p:spTgt spid="48"/>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Effect transition="in" filter="fade">
                                          <p:cBhvr>
                                            <p:cTn id="79" dur="500"/>
                                            <p:tgtEl>
                                              <p:spTgt spid="4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animEffect transition="in" filter="fade">
                                          <p:cBhvr>
                                            <p:cTn id="84" dur="500"/>
                                            <p:tgtEl>
                                              <p:spTgt spid="5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fltVal val="0"/>
                                              </p:val>
                                            </p:tav>
                                            <p:tav tm="100000">
                                              <p:val>
                                                <p:strVal val="#ppt_w"/>
                                              </p:val>
                                            </p:tav>
                                          </p:tavLst>
                                        </p:anim>
                                        <p:anim calcmode="lin" valueType="num">
                                          <p:cBhvr>
                                            <p:cTn id="88" dur="500" fill="hold"/>
                                            <p:tgtEl>
                                              <p:spTgt spid="51"/>
                                            </p:tgtEl>
                                            <p:attrNameLst>
                                              <p:attrName>ppt_h</p:attrName>
                                            </p:attrNameLst>
                                          </p:cBhvr>
                                          <p:tavLst>
                                            <p:tav tm="0">
                                              <p:val>
                                                <p:fltVal val="0"/>
                                              </p:val>
                                            </p:tav>
                                            <p:tav tm="100000">
                                              <p:val>
                                                <p:strVal val="#ppt_h"/>
                                              </p:val>
                                            </p:tav>
                                          </p:tavLst>
                                        </p:anim>
                                        <p:animEffect transition="in" filter="fade">
                                          <p:cBhvr>
                                            <p:cTn id="89" dur="500"/>
                                            <p:tgtEl>
                                              <p:spTgt spid="51"/>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4"/>
                                            </p:tgtEl>
                                            <p:attrNameLst>
                                              <p:attrName>style.visibility</p:attrName>
                                            </p:attrNameLst>
                                          </p:cBhvr>
                                          <p:to>
                                            <p:strVal val="visible"/>
                                          </p:to>
                                        </p:set>
                                        <p:anim calcmode="lin" valueType="num">
                                          <p:cBhvr>
                                            <p:cTn id="102" dur="500" fill="hold"/>
                                            <p:tgtEl>
                                              <p:spTgt spid="54"/>
                                            </p:tgtEl>
                                            <p:attrNameLst>
                                              <p:attrName>ppt_w</p:attrName>
                                            </p:attrNameLst>
                                          </p:cBhvr>
                                          <p:tavLst>
                                            <p:tav tm="0">
                                              <p:val>
                                                <p:fltVal val="0"/>
                                              </p:val>
                                            </p:tav>
                                            <p:tav tm="100000">
                                              <p:val>
                                                <p:strVal val="#ppt_w"/>
                                              </p:val>
                                            </p:tav>
                                          </p:tavLst>
                                        </p:anim>
                                        <p:anim calcmode="lin" valueType="num">
                                          <p:cBhvr>
                                            <p:cTn id="103" dur="500" fill="hold"/>
                                            <p:tgtEl>
                                              <p:spTgt spid="54"/>
                                            </p:tgtEl>
                                            <p:attrNameLst>
                                              <p:attrName>ppt_h</p:attrName>
                                            </p:attrNameLst>
                                          </p:cBhvr>
                                          <p:tavLst>
                                            <p:tav tm="0">
                                              <p:val>
                                                <p:fltVal val="0"/>
                                              </p:val>
                                            </p:tav>
                                            <p:tav tm="100000">
                                              <p:val>
                                                <p:strVal val="#ppt_h"/>
                                              </p:val>
                                            </p:tav>
                                          </p:tavLst>
                                        </p:anim>
                                        <p:animEffect transition="in" filter="fade">
                                          <p:cBhvr>
                                            <p:cTn id="104" dur="500"/>
                                            <p:tgtEl>
                                              <p:spTgt spid="54"/>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p:cTn id="107" dur="500" fill="hold"/>
                                            <p:tgtEl>
                                              <p:spTgt spid="55"/>
                                            </p:tgtEl>
                                            <p:attrNameLst>
                                              <p:attrName>ppt_w</p:attrName>
                                            </p:attrNameLst>
                                          </p:cBhvr>
                                          <p:tavLst>
                                            <p:tav tm="0">
                                              <p:val>
                                                <p:fltVal val="0"/>
                                              </p:val>
                                            </p:tav>
                                            <p:tav tm="100000">
                                              <p:val>
                                                <p:strVal val="#ppt_w"/>
                                              </p:val>
                                            </p:tav>
                                          </p:tavLst>
                                        </p:anim>
                                        <p:anim calcmode="lin" valueType="num">
                                          <p:cBhvr>
                                            <p:cTn id="108" dur="500" fill="hold"/>
                                            <p:tgtEl>
                                              <p:spTgt spid="55"/>
                                            </p:tgtEl>
                                            <p:attrNameLst>
                                              <p:attrName>ppt_h</p:attrName>
                                            </p:attrNameLst>
                                          </p:cBhvr>
                                          <p:tavLst>
                                            <p:tav tm="0">
                                              <p:val>
                                                <p:fltVal val="0"/>
                                              </p:val>
                                            </p:tav>
                                            <p:tav tm="100000">
                                              <p:val>
                                                <p:strVal val="#ppt_h"/>
                                              </p:val>
                                            </p:tav>
                                          </p:tavLst>
                                        </p:anim>
                                        <p:animEffect transition="in" filter="fade">
                                          <p:cBhvr>
                                            <p:cTn id="109" dur="500"/>
                                            <p:tgtEl>
                                              <p:spTgt spid="55"/>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57"/>
                                            </p:tgtEl>
                                            <p:attrNameLst>
                                              <p:attrName>style.visibility</p:attrName>
                                            </p:attrNameLst>
                                          </p:cBhvr>
                                          <p:to>
                                            <p:strVal val="visible"/>
                                          </p:to>
                                        </p:set>
                                        <p:anim calcmode="lin" valueType="num">
                                          <p:cBhvr>
                                            <p:cTn id="117" dur="500" fill="hold"/>
                                            <p:tgtEl>
                                              <p:spTgt spid="57"/>
                                            </p:tgtEl>
                                            <p:attrNameLst>
                                              <p:attrName>ppt_w</p:attrName>
                                            </p:attrNameLst>
                                          </p:cBhvr>
                                          <p:tavLst>
                                            <p:tav tm="0">
                                              <p:val>
                                                <p:fltVal val="0"/>
                                              </p:val>
                                            </p:tav>
                                            <p:tav tm="100000">
                                              <p:val>
                                                <p:strVal val="#ppt_w"/>
                                              </p:val>
                                            </p:tav>
                                          </p:tavLst>
                                        </p:anim>
                                        <p:anim calcmode="lin" valueType="num">
                                          <p:cBhvr>
                                            <p:cTn id="118" dur="500" fill="hold"/>
                                            <p:tgtEl>
                                              <p:spTgt spid="57"/>
                                            </p:tgtEl>
                                            <p:attrNameLst>
                                              <p:attrName>ppt_h</p:attrName>
                                            </p:attrNameLst>
                                          </p:cBhvr>
                                          <p:tavLst>
                                            <p:tav tm="0">
                                              <p:val>
                                                <p:fltVal val="0"/>
                                              </p:val>
                                            </p:tav>
                                            <p:tav tm="100000">
                                              <p:val>
                                                <p:strVal val="#ppt_h"/>
                                              </p:val>
                                            </p:tav>
                                          </p:tavLst>
                                        </p:anim>
                                        <p:animEffect transition="in" filter="fade">
                                          <p:cBhvr>
                                            <p:cTn id="119" dur="500"/>
                                            <p:tgtEl>
                                              <p:spTgt spid="57"/>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 calcmode="lin" valueType="num">
                                          <p:cBhvr>
                                            <p:cTn id="122" dur="500" fill="hold"/>
                                            <p:tgtEl>
                                              <p:spTgt spid="58"/>
                                            </p:tgtEl>
                                            <p:attrNameLst>
                                              <p:attrName>ppt_w</p:attrName>
                                            </p:attrNameLst>
                                          </p:cBhvr>
                                          <p:tavLst>
                                            <p:tav tm="0">
                                              <p:val>
                                                <p:fltVal val="0"/>
                                              </p:val>
                                            </p:tav>
                                            <p:tav tm="100000">
                                              <p:val>
                                                <p:strVal val="#ppt_w"/>
                                              </p:val>
                                            </p:tav>
                                          </p:tavLst>
                                        </p:anim>
                                        <p:anim calcmode="lin" valueType="num">
                                          <p:cBhvr>
                                            <p:cTn id="123" dur="500" fill="hold"/>
                                            <p:tgtEl>
                                              <p:spTgt spid="58"/>
                                            </p:tgtEl>
                                            <p:attrNameLst>
                                              <p:attrName>ppt_h</p:attrName>
                                            </p:attrNameLst>
                                          </p:cBhvr>
                                          <p:tavLst>
                                            <p:tav tm="0">
                                              <p:val>
                                                <p:fltVal val="0"/>
                                              </p:val>
                                            </p:tav>
                                            <p:tav tm="100000">
                                              <p:val>
                                                <p:strVal val="#ppt_h"/>
                                              </p:val>
                                            </p:tav>
                                          </p:tavLst>
                                        </p:anim>
                                        <p:animEffect transition="in" filter="fade">
                                          <p:cBhvr>
                                            <p:cTn id="124" dur="500"/>
                                            <p:tgtEl>
                                              <p:spTgt spid="58"/>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500" fill="hold"/>
                                            <p:tgtEl>
                                              <p:spTgt spid="59"/>
                                            </p:tgtEl>
                                            <p:attrNameLst>
                                              <p:attrName>ppt_w</p:attrName>
                                            </p:attrNameLst>
                                          </p:cBhvr>
                                          <p:tavLst>
                                            <p:tav tm="0">
                                              <p:val>
                                                <p:fltVal val="0"/>
                                              </p:val>
                                            </p:tav>
                                            <p:tav tm="100000">
                                              <p:val>
                                                <p:strVal val="#ppt_w"/>
                                              </p:val>
                                            </p:tav>
                                          </p:tavLst>
                                        </p:anim>
                                        <p:anim calcmode="lin" valueType="num">
                                          <p:cBhvr>
                                            <p:cTn id="128" dur="500" fill="hold"/>
                                            <p:tgtEl>
                                              <p:spTgt spid="59"/>
                                            </p:tgtEl>
                                            <p:attrNameLst>
                                              <p:attrName>ppt_h</p:attrName>
                                            </p:attrNameLst>
                                          </p:cBhvr>
                                          <p:tavLst>
                                            <p:tav tm="0">
                                              <p:val>
                                                <p:fltVal val="0"/>
                                              </p:val>
                                            </p:tav>
                                            <p:tav tm="100000">
                                              <p:val>
                                                <p:strVal val="#ppt_h"/>
                                              </p:val>
                                            </p:tav>
                                          </p:tavLst>
                                        </p:anim>
                                        <p:animEffect transition="in" filter="fade">
                                          <p:cBhvr>
                                            <p:cTn id="129" dur="500"/>
                                            <p:tgtEl>
                                              <p:spTgt spid="59"/>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60"/>
                                            </p:tgtEl>
                                            <p:attrNameLst>
                                              <p:attrName>style.visibility</p:attrName>
                                            </p:attrNameLst>
                                          </p:cBhvr>
                                          <p:to>
                                            <p:strVal val="visible"/>
                                          </p:to>
                                        </p:set>
                                        <p:anim calcmode="lin" valueType="num">
                                          <p:cBhvr>
                                            <p:cTn id="132" dur="500" fill="hold"/>
                                            <p:tgtEl>
                                              <p:spTgt spid="60"/>
                                            </p:tgtEl>
                                            <p:attrNameLst>
                                              <p:attrName>ppt_w</p:attrName>
                                            </p:attrNameLst>
                                          </p:cBhvr>
                                          <p:tavLst>
                                            <p:tav tm="0">
                                              <p:val>
                                                <p:fltVal val="0"/>
                                              </p:val>
                                            </p:tav>
                                            <p:tav tm="100000">
                                              <p:val>
                                                <p:strVal val="#ppt_w"/>
                                              </p:val>
                                            </p:tav>
                                          </p:tavLst>
                                        </p:anim>
                                        <p:anim calcmode="lin" valueType="num">
                                          <p:cBhvr>
                                            <p:cTn id="133" dur="500" fill="hold"/>
                                            <p:tgtEl>
                                              <p:spTgt spid="60"/>
                                            </p:tgtEl>
                                            <p:attrNameLst>
                                              <p:attrName>ppt_h</p:attrName>
                                            </p:attrNameLst>
                                          </p:cBhvr>
                                          <p:tavLst>
                                            <p:tav tm="0">
                                              <p:val>
                                                <p:fltVal val="0"/>
                                              </p:val>
                                            </p:tav>
                                            <p:tav tm="100000">
                                              <p:val>
                                                <p:strVal val="#ppt_h"/>
                                              </p:val>
                                            </p:tav>
                                          </p:tavLst>
                                        </p:anim>
                                        <p:animEffect transition="in" filter="fade">
                                          <p:cBhvr>
                                            <p:cTn id="134" dur="500"/>
                                            <p:tgtEl>
                                              <p:spTgt spid="60"/>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61"/>
                                            </p:tgtEl>
                                            <p:attrNameLst>
                                              <p:attrName>style.visibility</p:attrName>
                                            </p:attrNameLst>
                                          </p:cBhvr>
                                          <p:to>
                                            <p:strVal val="visible"/>
                                          </p:to>
                                        </p:set>
                                        <p:anim calcmode="lin" valueType="num">
                                          <p:cBhvr>
                                            <p:cTn id="137" dur="500" fill="hold"/>
                                            <p:tgtEl>
                                              <p:spTgt spid="61"/>
                                            </p:tgtEl>
                                            <p:attrNameLst>
                                              <p:attrName>ppt_w</p:attrName>
                                            </p:attrNameLst>
                                          </p:cBhvr>
                                          <p:tavLst>
                                            <p:tav tm="0">
                                              <p:val>
                                                <p:fltVal val="0"/>
                                              </p:val>
                                            </p:tav>
                                            <p:tav tm="100000">
                                              <p:val>
                                                <p:strVal val="#ppt_w"/>
                                              </p:val>
                                            </p:tav>
                                          </p:tavLst>
                                        </p:anim>
                                        <p:anim calcmode="lin" valueType="num">
                                          <p:cBhvr>
                                            <p:cTn id="138" dur="500" fill="hold"/>
                                            <p:tgtEl>
                                              <p:spTgt spid="61"/>
                                            </p:tgtEl>
                                            <p:attrNameLst>
                                              <p:attrName>ppt_h</p:attrName>
                                            </p:attrNameLst>
                                          </p:cBhvr>
                                          <p:tavLst>
                                            <p:tav tm="0">
                                              <p:val>
                                                <p:fltVal val="0"/>
                                              </p:val>
                                            </p:tav>
                                            <p:tav tm="100000">
                                              <p:val>
                                                <p:strVal val="#ppt_h"/>
                                              </p:val>
                                            </p:tav>
                                          </p:tavLst>
                                        </p:anim>
                                        <p:animEffect transition="in" filter="fade">
                                          <p:cBhvr>
                                            <p:cTn id="139" dur="500"/>
                                            <p:tgtEl>
                                              <p:spTgt spid="61"/>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62"/>
                                            </p:tgtEl>
                                            <p:attrNameLst>
                                              <p:attrName>style.visibility</p:attrName>
                                            </p:attrNameLst>
                                          </p:cBhvr>
                                          <p:to>
                                            <p:strVal val="visible"/>
                                          </p:to>
                                        </p:set>
                                        <p:anim calcmode="lin" valueType="num">
                                          <p:cBhvr>
                                            <p:cTn id="142" dur="500" fill="hold"/>
                                            <p:tgtEl>
                                              <p:spTgt spid="62"/>
                                            </p:tgtEl>
                                            <p:attrNameLst>
                                              <p:attrName>ppt_w</p:attrName>
                                            </p:attrNameLst>
                                          </p:cBhvr>
                                          <p:tavLst>
                                            <p:tav tm="0">
                                              <p:val>
                                                <p:fltVal val="0"/>
                                              </p:val>
                                            </p:tav>
                                            <p:tav tm="100000">
                                              <p:val>
                                                <p:strVal val="#ppt_w"/>
                                              </p:val>
                                            </p:tav>
                                          </p:tavLst>
                                        </p:anim>
                                        <p:anim calcmode="lin" valueType="num">
                                          <p:cBhvr>
                                            <p:cTn id="143" dur="500" fill="hold"/>
                                            <p:tgtEl>
                                              <p:spTgt spid="62"/>
                                            </p:tgtEl>
                                            <p:attrNameLst>
                                              <p:attrName>ppt_h</p:attrName>
                                            </p:attrNameLst>
                                          </p:cBhvr>
                                          <p:tavLst>
                                            <p:tav tm="0">
                                              <p:val>
                                                <p:fltVal val="0"/>
                                              </p:val>
                                            </p:tav>
                                            <p:tav tm="100000">
                                              <p:val>
                                                <p:strVal val="#ppt_h"/>
                                              </p:val>
                                            </p:tav>
                                          </p:tavLst>
                                        </p:anim>
                                        <p:animEffect transition="in" filter="fade">
                                          <p:cBhvr>
                                            <p:cTn id="14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accel="52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1+#ppt_w/2"/>
                                              </p:val>
                                            </p:tav>
                                            <p:tav tm="100000">
                                              <p:val>
                                                <p:strVal val="#ppt_x"/>
                                              </p:val>
                                            </p:tav>
                                          </p:tavLst>
                                        </p:anim>
                                        <p:anim calcmode="lin" valueType="num">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1)">
                                          <p:cBhvr>
                                            <p:cTn id="24" dur="1000"/>
                                            <p:tgtEl>
                                              <p:spTgt spid="15"/>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1000"/>
                                            <p:tgtEl>
                                              <p:spTgt spid="16"/>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7"/>
                                            </p:tgtEl>
                                            <p:attrNameLst>
                                              <p:attrName>style.visibility</p:attrName>
                                            </p:attrNameLst>
                                          </p:cBhvr>
                                          <p:to>
                                            <p:strVal val="visible"/>
                                          </p:to>
                                        </p:set>
                                        <p:animEffect transition="in" filter="wheel(1)">
                                          <p:cBhvr>
                                            <p:cTn id="30" dur="1000"/>
                                            <p:tgtEl>
                                              <p:spTgt spid="17"/>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8"/>
                                            </p:tgtEl>
                                            <p:attrNameLst>
                                              <p:attrName>style.visibility</p:attrName>
                                            </p:attrNameLst>
                                          </p:cBhvr>
                                          <p:to>
                                            <p:strVal val="visible"/>
                                          </p:to>
                                        </p:set>
                                        <p:animEffect transition="in" filter="wheel(1)">
                                          <p:cBhvr>
                                            <p:cTn id="33" dur="1000"/>
                                            <p:tgtEl>
                                              <p:spTgt spid="18"/>
                                            </p:tgtEl>
                                          </p:cBhvr>
                                        </p:animEffect>
                                      </p:childTnLst>
                                    </p:cTn>
                                  </p:par>
                                </p:childTnLst>
                              </p:cTn>
                            </p:par>
                            <p:par>
                              <p:cTn id="34" fill="hold">
                                <p:stCondLst>
                                  <p:cond delay="3100"/>
                                </p:stCondLst>
                                <p:childTnLst>
                                  <p:par>
                                    <p:cTn id="35" presetID="53" presetClass="entr" presetSubtype="16"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Effect transition="in" filter="fade">
                                          <p:cBhvr>
                                            <p:cTn id="74" dur="500"/>
                                            <p:tgtEl>
                                              <p:spTgt spid="48"/>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Effect transition="in" filter="fade">
                                          <p:cBhvr>
                                            <p:cTn id="79" dur="500"/>
                                            <p:tgtEl>
                                              <p:spTgt spid="4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animEffect transition="in" filter="fade">
                                          <p:cBhvr>
                                            <p:cTn id="84" dur="500"/>
                                            <p:tgtEl>
                                              <p:spTgt spid="5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fltVal val="0"/>
                                              </p:val>
                                            </p:tav>
                                            <p:tav tm="100000">
                                              <p:val>
                                                <p:strVal val="#ppt_w"/>
                                              </p:val>
                                            </p:tav>
                                          </p:tavLst>
                                        </p:anim>
                                        <p:anim calcmode="lin" valueType="num">
                                          <p:cBhvr>
                                            <p:cTn id="88" dur="500" fill="hold"/>
                                            <p:tgtEl>
                                              <p:spTgt spid="51"/>
                                            </p:tgtEl>
                                            <p:attrNameLst>
                                              <p:attrName>ppt_h</p:attrName>
                                            </p:attrNameLst>
                                          </p:cBhvr>
                                          <p:tavLst>
                                            <p:tav tm="0">
                                              <p:val>
                                                <p:fltVal val="0"/>
                                              </p:val>
                                            </p:tav>
                                            <p:tav tm="100000">
                                              <p:val>
                                                <p:strVal val="#ppt_h"/>
                                              </p:val>
                                            </p:tav>
                                          </p:tavLst>
                                        </p:anim>
                                        <p:animEffect transition="in" filter="fade">
                                          <p:cBhvr>
                                            <p:cTn id="89" dur="500"/>
                                            <p:tgtEl>
                                              <p:spTgt spid="51"/>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4"/>
                                            </p:tgtEl>
                                            <p:attrNameLst>
                                              <p:attrName>style.visibility</p:attrName>
                                            </p:attrNameLst>
                                          </p:cBhvr>
                                          <p:to>
                                            <p:strVal val="visible"/>
                                          </p:to>
                                        </p:set>
                                        <p:anim calcmode="lin" valueType="num">
                                          <p:cBhvr>
                                            <p:cTn id="102" dur="500" fill="hold"/>
                                            <p:tgtEl>
                                              <p:spTgt spid="54"/>
                                            </p:tgtEl>
                                            <p:attrNameLst>
                                              <p:attrName>ppt_w</p:attrName>
                                            </p:attrNameLst>
                                          </p:cBhvr>
                                          <p:tavLst>
                                            <p:tav tm="0">
                                              <p:val>
                                                <p:fltVal val="0"/>
                                              </p:val>
                                            </p:tav>
                                            <p:tav tm="100000">
                                              <p:val>
                                                <p:strVal val="#ppt_w"/>
                                              </p:val>
                                            </p:tav>
                                          </p:tavLst>
                                        </p:anim>
                                        <p:anim calcmode="lin" valueType="num">
                                          <p:cBhvr>
                                            <p:cTn id="103" dur="500" fill="hold"/>
                                            <p:tgtEl>
                                              <p:spTgt spid="54"/>
                                            </p:tgtEl>
                                            <p:attrNameLst>
                                              <p:attrName>ppt_h</p:attrName>
                                            </p:attrNameLst>
                                          </p:cBhvr>
                                          <p:tavLst>
                                            <p:tav tm="0">
                                              <p:val>
                                                <p:fltVal val="0"/>
                                              </p:val>
                                            </p:tav>
                                            <p:tav tm="100000">
                                              <p:val>
                                                <p:strVal val="#ppt_h"/>
                                              </p:val>
                                            </p:tav>
                                          </p:tavLst>
                                        </p:anim>
                                        <p:animEffect transition="in" filter="fade">
                                          <p:cBhvr>
                                            <p:cTn id="104" dur="500"/>
                                            <p:tgtEl>
                                              <p:spTgt spid="54"/>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p:cTn id="107" dur="500" fill="hold"/>
                                            <p:tgtEl>
                                              <p:spTgt spid="55"/>
                                            </p:tgtEl>
                                            <p:attrNameLst>
                                              <p:attrName>ppt_w</p:attrName>
                                            </p:attrNameLst>
                                          </p:cBhvr>
                                          <p:tavLst>
                                            <p:tav tm="0">
                                              <p:val>
                                                <p:fltVal val="0"/>
                                              </p:val>
                                            </p:tav>
                                            <p:tav tm="100000">
                                              <p:val>
                                                <p:strVal val="#ppt_w"/>
                                              </p:val>
                                            </p:tav>
                                          </p:tavLst>
                                        </p:anim>
                                        <p:anim calcmode="lin" valueType="num">
                                          <p:cBhvr>
                                            <p:cTn id="108" dur="500" fill="hold"/>
                                            <p:tgtEl>
                                              <p:spTgt spid="55"/>
                                            </p:tgtEl>
                                            <p:attrNameLst>
                                              <p:attrName>ppt_h</p:attrName>
                                            </p:attrNameLst>
                                          </p:cBhvr>
                                          <p:tavLst>
                                            <p:tav tm="0">
                                              <p:val>
                                                <p:fltVal val="0"/>
                                              </p:val>
                                            </p:tav>
                                            <p:tav tm="100000">
                                              <p:val>
                                                <p:strVal val="#ppt_h"/>
                                              </p:val>
                                            </p:tav>
                                          </p:tavLst>
                                        </p:anim>
                                        <p:animEffect transition="in" filter="fade">
                                          <p:cBhvr>
                                            <p:cTn id="109" dur="500"/>
                                            <p:tgtEl>
                                              <p:spTgt spid="55"/>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57"/>
                                            </p:tgtEl>
                                            <p:attrNameLst>
                                              <p:attrName>style.visibility</p:attrName>
                                            </p:attrNameLst>
                                          </p:cBhvr>
                                          <p:to>
                                            <p:strVal val="visible"/>
                                          </p:to>
                                        </p:set>
                                        <p:anim calcmode="lin" valueType="num">
                                          <p:cBhvr>
                                            <p:cTn id="117" dur="500" fill="hold"/>
                                            <p:tgtEl>
                                              <p:spTgt spid="57"/>
                                            </p:tgtEl>
                                            <p:attrNameLst>
                                              <p:attrName>ppt_w</p:attrName>
                                            </p:attrNameLst>
                                          </p:cBhvr>
                                          <p:tavLst>
                                            <p:tav tm="0">
                                              <p:val>
                                                <p:fltVal val="0"/>
                                              </p:val>
                                            </p:tav>
                                            <p:tav tm="100000">
                                              <p:val>
                                                <p:strVal val="#ppt_w"/>
                                              </p:val>
                                            </p:tav>
                                          </p:tavLst>
                                        </p:anim>
                                        <p:anim calcmode="lin" valueType="num">
                                          <p:cBhvr>
                                            <p:cTn id="118" dur="500" fill="hold"/>
                                            <p:tgtEl>
                                              <p:spTgt spid="57"/>
                                            </p:tgtEl>
                                            <p:attrNameLst>
                                              <p:attrName>ppt_h</p:attrName>
                                            </p:attrNameLst>
                                          </p:cBhvr>
                                          <p:tavLst>
                                            <p:tav tm="0">
                                              <p:val>
                                                <p:fltVal val="0"/>
                                              </p:val>
                                            </p:tav>
                                            <p:tav tm="100000">
                                              <p:val>
                                                <p:strVal val="#ppt_h"/>
                                              </p:val>
                                            </p:tav>
                                          </p:tavLst>
                                        </p:anim>
                                        <p:animEffect transition="in" filter="fade">
                                          <p:cBhvr>
                                            <p:cTn id="119" dur="500"/>
                                            <p:tgtEl>
                                              <p:spTgt spid="57"/>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 calcmode="lin" valueType="num">
                                          <p:cBhvr>
                                            <p:cTn id="122" dur="500" fill="hold"/>
                                            <p:tgtEl>
                                              <p:spTgt spid="58"/>
                                            </p:tgtEl>
                                            <p:attrNameLst>
                                              <p:attrName>ppt_w</p:attrName>
                                            </p:attrNameLst>
                                          </p:cBhvr>
                                          <p:tavLst>
                                            <p:tav tm="0">
                                              <p:val>
                                                <p:fltVal val="0"/>
                                              </p:val>
                                            </p:tav>
                                            <p:tav tm="100000">
                                              <p:val>
                                                <p:strVal val="#ppt_w"/>
                                              </p:val>
                                            </p:tav>
                                          </p:tavLst>
                                        </p:anim>
                                        <p:anim calcmode="lin" valueType="num">
                                          <p:cBhvr>
                                            <p:cTn id="123" dur="500" fill="hold"/>
                                            <p:tgtEl>
                                              <p:spTgt spid="58"/>
                                            </p:tgtEl>
                                            <p:attrNameLst>
                                              <p:attrName>ppt_h</p:attrName>
                                            </p:attrNameLst>
                                          </p:cBhvr>
                                          <p:tavLst>
                                            <p:tav tm="0">
                                              <p:val>
                                                <p:fltVal val="0"/>
                                              </p:val>
                                            </p:tav>
                                            <p:tav tm="100000">
                                              <p:val>
                                                <p:strVal val="#ppt_h"/>
                                              </p:val>
                                            </p:tav>
                                          </p:tavLst>
                                        </p:anim>
                                        <p:animEffect transition="in" filter="fade">
                                          <p:cBhvr>
                                            <p:cTn id="124" dur="500"/>
                                            <p:tgtEl>
                                              <p:spTgt spid="58"/>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500" fill="hold"/>
                                            <p:tgtEl>
                                              <p:spTgt spid="59"/>
                                            </p:tgtEl>
                                            <p:attrNameLst>
                                              <p:attrName>ppt_w</p:attrName>
                                            </p:attrNameLst>
                                          </p:cBhvr>
                                          <p:tavLst>
                                            <p:tav tm="0">
                                              <p:val>
                                                <p:fltVal val="0"/>
                                              </p:val>
                                            </p:tav>
                                            <p:tav tm="100000">
                                              <p:val>
                                                <p:strVal val="#ppt_w"/>
                                              </p:val>
                                            </p:tav>
                                          </p:tavLst>
                                        </p:anim>
                                        <p:anim calcmode="lin" valueType="num">
                                          <p:cBhvr>
                                            <p:cTn id="128" dur="500" fill="hold"/>
                                            <p:tgtEl>
                                              <p:spTgt spid="59"/>
                                            </p:tgtEl>
                                            <p:attrNameLst>
                                              <p:attrName>ppt_h</p:attrName>
                                            </p:attrNameLst>
                                          </p:cBhvr>
                                          <p:tavLst>
                                            <p:tav tm="0">
                                              <p:val>
                                                <p:fltVal val="0"/>
                                              </p:val>
                                            </p:tav>
                                            <p:tav tm="100000">
                                              <p:val>
                                                <p:strVal val="#ppt_h"/>
                                              </p:val>
                                            </p:tav>
                                          </p:tavLst>
                                        </p:anim>
                                        <p:animEffect transition="in" filter="fade">
                                          <p:cBhvr>
                                            <p:cTn id="129" dur="500"/>
                                            <p:tgtEl>
                                              <p:spTgt spid="59"/>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60"/>
                                            </p:tgtEl>
                                            <p:attrNameLst>
                                              <p:attrName>style.visibility</p:attrName>
                                            </p:attrNameLst>
                                          </p:cBhvr>
                                          <p:to>
                                            <p:strVal val="visible"/>
                                          </p:to>
                                        </p:set>
                                        <p:anim calcmode="lin" valueType="num">
                                          <p:cBhvr>
                                            <p:cTn id="132" dur="500" fill="hold"/>
                                            <p:tgtEl>
                                              <p:spTgt spid="60"/>
                                            </p:tgtEl>
                                            <p:attrNameLst>
                                              <p:attrName>ppt_w</p:attrName>
                                            </p:attrNameLst>
                                          </p:cBhvr>
                                          <p:tavLst>
                                            <p:tav tm="0">
                                              <p:val>
                                                <p:fltVal val="0"/>
                                              </p:val>
                                            </p:tav>
                                            <p:tav tm="100000">
                                              <p:val>
                                                <p:strVal val="#ppt_w"/>
                                              </p:val>
                                            </p:tav>
                                          </p:tavLst>
                                        </p:anim>
                                        <p:anim calcmode="lin" valueType="num">
                                          <p:cBhvr>
                                            <p:cTn id="133" dur="500" fill="hold"/>
                                            <p:tgtEl>
                                              <p:spTgt spid="60"/>
                                            </p:tgtEl>
                                            <p:attrNameLst>
                                              <p:attrName>ppt_h</p:attrName>
                                            </p:attrNameLst>
                                          </p:cBhvr>
                                          <p:tavLst>
                                            <p:tav tm="0">
                                              <p:val>
                                                <p:fltVal val="0"/>
                                              </p:val>
                                            </p:tav>
                                            <p:tav tm="100000">
                                              <p:val>
                                                <p:strVal val="#ppt_h"/>
                                              </p:val>
                                            </p:tav>
                                          </p:tavLst>
                                        </p:anim>
                                        <p:animEffect transition="in" filter="fade">
                                          <p:cBhvr>
                                            <p:cTn id="134" dur="500"/>
                                            <p:tgtEl>
                                              <p:spTgt spid="60"/>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61"/>
                                            </p:tgtEl>
                                            <p:attrNameLst>
                                              <p:attrName>style.visibility</p:attrName>
                                            </p:attrNameLst>
                                          </p:cBhvr>
                                          <p:to>
                                            <p:strVal val="visible"/>
                                          </p:to>
                                        </p:set>
                                        <p:anim calcmode="lin" valueType="num">
                                          <p:cBhvr>
                                            <p:cTn id="137" dur="500" fill="hold"/>
                                            <p:tgtEl>
                                              <p:spTgt spid="61"/>
                                            </p:tgtEl>
                                            <p:attrNameLst>
                                              <p:attrName>ppt_w</p:attrName>
                                            </p:attrNameLst>
                                          </p:cBhvr>
                                          <p:tavLst>
                                            <p:tav tm="0">
                                              <p:val>
                                                <p:fltVal val="0"/>
                                              </p:val>
                                            </p:tav>
                                            <p:tav tm="100000">
                                              <p:val>
                                                <p:strVal val="#ppt_w"/>
                                              </p:val>
                                            </p:tav>
                                          </p:tavLst>
                                        </p:anim>
                                        <p:anim calcmode="lin" valueType="num">
                                          <p:cBhvr>
                                            <p:cTn id="138" dur="500" fill="hold"/>
                                            <p:tgtEl>
                                              <p:spTgt spid="61"/>
                                            </p:tgtEl>
                                            <p:attrNameLst>
                                              <p:attrName>ppt_h</p:attrName>
                                            </p:attrNameLst>
                                          </p:cBhvr>
                                          <p:tavLst>
                                            <p:tav tm="0">
                                              <p:val>
                                                <p:fltVal val="0"/>
                                              </p:val>
                                            </p:tav>
                                            <p:tav tm="100000">
                                              <p:val>
                                                <p:strVal val="#ppt_h"/>
                                              </p:val>
                                            </p:tav>
                                          </p:tavLst>
                                        </p:anim>
                                        <p:animEffect transition="in" filter="fade">
                                          <p:cBhvr>
                                            <p:cTn id="139" dur="500"/>
                                            <p:tgtEl>
                                              <p:spTgt spid="61"/>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62"/>
                                            </p:tgtEl>
                                            <p:attrNameLst>
                                              <p:attrName>style.visibility</p:attrName>
                                            </p:attrNameLst>
                                          </p:cBhvr>
                                          <p:to>
                                            <p:strVal val="visible"/>
                                          </p:to>
                                        </p:set>
                                        <p:anim calcmode="lin" valueType="num">
                                          <p:cBhvr>
                                            <p:cTn id="142" dur="500" fill="hold"/>
                                            <p:tgtEl>
                                              <p:spTgt spid="62"/>
                                            </p:tgtEl>
                                            <p:attrNameLst>
                                              <p:attrName>ppt_w</p:attrName>
                                            </p:attrNameLst>
                                          </p:cBhvr>
                                          <p:tavLst>
                                            <p:tav tm="0">
                                              <p:val>
                                                <p:fltVal val="0"/>
                                              </p:val>
                                            </p:tav>
                                            <p:tav tm="100000">
                                              <p:val>
                                                <p:strVal val="#ppt_w"/>
                                              </p:val>
                                            </p:tav>
                                          </p:tavLst>
                                        </p:anim>
                                        <p:anim calcmode="lin" valueType="num">
                                          <p:cBhvr>
                                            <p:cTn id="143" dur="500" fill="hold"/>
                                            <p:tgtEl>
                                              <p:spTgt spid="62"/>
                                            </p:tgtEl>
                                            <p:attrNameLst>
                                              <p:attrName>ppt_h</p:attrName>
                                            </p:attrNameLst>
                                          </p:cBhvr>
                                          <p:tavLst>
                                            <p:tav tm="0">
                                              <p:val>
                                                <p:fltVal val="0"/>
                                              </p:val>
                                            </p:tav>
                                            <p:tav tm="100000">
                                              <p:val>
                                                <p:strVal val="#ppt_h"/>
                                              </p:val>
                                            </p:tav>
                                          </p:tavLst>
                                        </p:anim>
                                        <p:animEffect transition="in" filter="fade">
                                          <p:cBhvr>
                                            <p:cTn id="14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0">
            <a:extLst>
              <a:ext uri="{FF2B5EF4-FFF2-40B4-BE49-F238E27FC236}">
                <a16:creationId xmlns:a16="http://schemas.microsoft.com/office/drawing/2014/main" id="{E13092A6-380D-4343-B34A-DBA8E778B499}"/>
              </a:ext>
            </a:extLst>
          </p:cNvPr>
          <p:cNvSpPr txBox="1"/>
          <p:nvPr/>
        </p:nvSpPr>
        <p:spPr>
          <a:xfrm>
            <a:off x="1563582" y="264425"/>
            <a:ext cx="1224136" cy="203645"/>
          </a:xfrm>
          <a:prstGeom prst="rect">
            <a:avLst/>
          </a:prstGeom>
          <a:noFill/>
        </p:spPr>
        <p:txBody>
          <a:bodyPr wrap="square" lIns="0" tIns="0" rIns="0" bIns="0" rtlCol="0">
            <a:spAutoFit/>
          </a:bodyPr>
          <a:lstStyle/>
          <a:p>
            <a:pPr algn="ctr">
              <a:lnSpc>
                <a:spcPct val="150000"/>
              </a:lnSpc>
            </a:pPr>
            <a:r>
              <a:rPr lang="zh-CN" altLang="en-US" sz="1000" dirty="0">
                <a:latin typeface="+mj-ea"/>
                <a:ea typeface="+mj-ea"/>
              </a:rPr>
              <a:t>罗斯</a:t>
            </a:r>
            <a:endParaRPr lang="en-US" altLang="zh-CN" sz="1000" dirty="0">
              <a:latin typeface="+mj-ea"/>
              <a:ea typeface="+mj-ea"/>
            </a:endParaRPr>
          </a:p>
        </p:txBody>
      </p:sp>
      <p:sp>
        <p:nvSpPr>
          <p:cNvPr id="18" name="Freeform 5">
            <a:extLst>
              <a:ext uri="{FF2B5EF4-FFF2-40B4-BE49-F238E27FC236}">
                <a16:creationId xmlns:a16="http://schemas.microsoft.com/office/drawing/2014/main" id="{382D3D11-20A7-4C09-B23E-F50F8B1DF8F2}"/>
              </a:ext>
            </a:extLst>
          </p:cNvPr>
          <p:cNvSpPr/>
          <p:nvPr/>
        </p:nvSpPr>
        <p:spPr bwMode="auto">
          <a:xfrm>
            <a:off x="1666420" y="290613"/>
            <a:ext cx="177720" cy="364386"/>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9" name="Freeform 5">
            <a:extLst>
              <a:ext uri="{FF2B5EF4-FFF2-40B4-BE49-F238E27FC236}">
                <a16:creationId xmlns:a16="http://schemas.microsoft.com/office/drawing/2014/main" id="{EC9388D1-0E7B-4E77-9FF3-5383F7F08786}"/>
              </a:ext>
            </a:extLst>
          </p:cNvPr>
          <p:cNvSpPr/>
          <p:nvPr/>
        </p:nvSpPr>
        <p:spPr bwMode="auto">
          <a:xfrm flipH="1">
            <a:off x="2553009" y="281144"/>
            <a:ext cx="177720" cy="36902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20" name="TextBox 40">
            <a:extLst>
              <a:ext uri="{FF2B5EF4-FFF2-40B4-BE49-F238E27FC236}">
                <a16:creationId xmlns:a16="http://schemas.microsoft.com/office/drawing/2014/main" id="{E7B2D762-EFA8-4B93-ACC5-8F5C073CE9C3}"/>
              </a:ext>
            </a:extLst>
          </p:cNvPr>
          <p:cNvSpPr txBox="1"/>
          <p:nvPr/>
        </p:nvSpPr>
        <p:spPr>
          <a:xfrm>
            <a:off x="1584829" y="426476"/>
            <a:ext cx="1224136" cy="203645"/>
          </a:xfrm>
          <a:prstGeom prst="rect">
            <a:avLst/>
          </a:prstGeom>
          <a:noFill/>
        </p:spPr>
        <p:txBody>
          <a:bodyPr wrap="square" lIns="0" tIns="0" rIns="0" bIns="0" rtlCol="0">
            <a:spAutoFit/>
          </a:bodyPr>
          <a:lstStyle/>
          <a:p>
            <a:pPr algn="ctr">
              <a:lnSpc>
                <a:spcPct val="150000"/>
              </a:lnSpc>
            </a:pPr>
            <a:r>
              <a:rPr lang="en-US" altLang="zh-CN" sz="1000" dirty="0">
                <a:latin typeface="+mj-ea"/>
                <a:ea typeface="+mj-ea"/>
              </a:rPr>
              <a:t>(Ross)</a:t>
            </a:r>
          </a:p>
        </p:txBody>
      </p:sp>
      <p:sp>
        <p:nvSpPr>
          <p:cNvPr id="22" name="TextBox 26">
            <a:extLst>
              <a:ext uri="{FF2B5EF4-FFF2-40B4-BE49-F238E27FC236}">
                <a16:creationId xmlns:a16="http://schemas.microsoft.com/office/drawing/2014/main" id="{5BDFD0CE-F147-4E53-AE3A-E775730170DC}"/>
              </a:ext>
            </a:extLst>
          </p:cNvPr>
          <p:cNvSpPr txBox="1"/>
          <p:nvPr/>
        </p:nvSpPr>
        <p:spPr>
          <a:xfrm>
            <a:off x="3155967" y="290613"/>
            <a:ext cx="4008321" cy="205030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rPr>
              <a:t>斯蒂芬</a:t>
            </a:r>
            <a:r>
              <a:rPr lang="en-US" altLang="zh-CN" dirty="0">
                <a:solidFill>
                  <a:schemeClr val="tx1">
                    <a:lumMod val="75000"/>
                    <a:lumOff val="25000"/>
                  </a:schemeClr>
                </a:solidFill>
              </a:rPr>
              <a:t>.</a:t>
            </a:r>
            <a:r>
              <a:rPr lang="zh-CN" altLang="en-US" dirty="0">
                <a:solidFill>
                  <a:schemeClr val="tx1">
                    <a:lumMod val="75000"/>
                    <a:lumOff val="25000"/>
                  </a:schemeClr>
                </a:solidFill>
              </a:rPr>
              <a:t>罗斯是美国著名经济学家、套利定价理论</a:t>
            </a:r>
            <a:r>
              <a:rPr lang="en-US" altLang="zh-CN" dirty="0">
                <a:solidFill>
                  <a:schemeClr val="tx1">
                    <a:lumMod val="75000"/>
                    <a:lumOff val="25000"/>
                  </a:schemeClr>
                </a:solidFill>
              </a:rPr>
              <a:t>(APT)</a:t>
            </a:r>
            <a:r>
              <a:rPr lang="zh-CN" altLang="en-US" dirty="0">
                <a:solidFill>
                  <a:schemeClr val="tx1">
                    <a:lumMod val="75000"/>
                    <a:lumOff val="25000"/>
                  </a:schemeClr>
                </a:solidFill>
              </a:rPr>
              <a:t>的创始人。</a:t>
            </a:r>
            <a:endParaRPr lang="en-US" altLang="zh-CN" dirty="0">
              <a:solidFill>
                <a:schemeClr val="tx1">
                  <a:lumMod val="75000"/>
                  <a:lumOff val="25000"/>
                </a:schemeClr>
              </a:solidFill>
            </a:endParaRPr>
          </a:p>
          <a:p>
            <a:r>
              <a:rPr lang="en-US" altLang="zh-CN" dirty="0">
                <a:solidFill>
                  <a:schemeClr val="tx1">
                    <a:lumMod val="75000"/>
                    <a:lumOff val="25000"/>
                  </a:schemeClr>
                </a:solidFill>
              </a:rPr>
              <a:t>APT</a:t>
            </a:r>
            <a:r>
              <a:rPr lang="zh-CN" altLang="en-US" dirty="0">
                <a:solidFill>
                  <a:schemeClr val="tx1">
                    <a:lumMod val="75000"/>
                    <a:lumOff val="25000"/>
                  </a:schemeClr>
                </a:solidFill>
              </a:rPr>
              <a:t>导出了与资本资产定价模型相似的一种市场关系。套利定价理论以收益率形成过程的多因子模型为基础，认为证券收益率与一组因子线性相关，这组因子代表证券收益率的一些基本因素。</a:t>
            </a:r>
            <a:endParaRPr lang="en-US" altLang="zh-CN" dirty="0">
              <a:solidFill>
                <a:schemeClr val="tx1">
                  <a:lumMod val="75000"/>
                  <a:lumOff val="25000"/>
                </a:schemeClr>
              </a:solidFill>
            </a:endParaRPr>
          </a:p>
          <a:p>
            <a:r>
              <a:rPr lang="zh-CN" altLang="en-US" dirty="0">
                <a:solidFill>
                  <a:schemeClr val="tx1">
                    <a:lumMod val="75000"/>
                    <a:lumOff val="25000"/>
                  </a:schemeClr>
                </a:solidFill>
              </a:rPr>
              <a:t>套利定价理论可以被认为是一种广义的资本资产定价模型，为投资者提供了一种替代性的方法，来理解市场中的风险与收益率间的均衡关系。</a:t>
            </a:r>
            <a:endParaRPr lang="en-US" altLang="zh-CN" dirty="0">
              <a:solidFill>
                <a:schemeClr val="tx1">
                  <a:lumMod val="75000"/>
                  <a:lumOff val="25000"/>
                </a:schemeClr>
              </a:solidFill>
            </a:endParaRPr>
          </a:p>
          <a:p>
            <a:r>
              <a:rPr lang="zh-CN" altLang="en-US" dirty="0">
                <a:solidFill>
                  <a:schemeClr val="tx1">
                    <a:lumMod val="75000"/>
                    <a:lumOff val="25000"/>
                  </a:schemeClr>
                </a:solidFill>
              </a:rPr>
              <a:t>套利定价理论与现代资产组合理论、资本资产定价模型、期权定价模型等一起构成了现代金融学的理论基础。</a:t>
            </a:r>
            <a:endParaRPr lang="en-US" altLang="zh-CN" dirty="0">
              <a:solidFill>
                <a:schemeClr val="tx1">
                  <a:lumMod val="75000"/>
                  <a:lumOff val="25000"/>
                </a:schemeClr>
              </a:solidFill>
            </a:endParaRPr>
          </a:p>
          <a:p>
            <a:r>
              <a:rPr lang="zh-CN" altLang="en-US" b="1" u="sng" dirty="0">
                <a:solidFill>
                  <a:srgbClr val="FF0000"/>
                </a:solidFill>
              </a:rPr>
              <a:t>资产定价模型中的套利定价模型。</a:t>
            </a:r>
            <a:endParaRPr lang="en-US" altLang="zh-CN" b="1" u="sng" dirty="0">
              <a:solidFill>
                <a:srgbClr val="FF0000"/>
              </a:solidFill>
            </a:endParaRPr>
          </a:p>
        </p:txBody>
      </p:sp>
      <p:pic>
        <p:nvPicPr>
          <p:cNvPr id="4" name="图片 3">
            <a:extLst>
              <a:ext uri="{FF2B5EF4-FFF2-40B4-BE49-F238E27FC236}">
                <a16:creationId xmlns:a16="http://schemas.microsoft.com/office/drawing/2014/main" id="{E5C9D36D-BCC9-4D2C-B8AD-AE1667A8691A}"/>
              </a:ext>
            </a:extLst>
          </p:cNvPr>
          <p:cNvPicPr>
            <a:picLocks noChangeAspect="1"/>
          </p:cNvPicPr>
          <p:nvPr/>
        </p:nvPicPr>
        <p:blipFill>
          <a:blip r:embed="rId3"/>
          <a:stretch>
            <a:fillRect/>
          </a:stretch>
        </p:blipFill>
        <p:spPr>
          <a:xfrm>
            <a:off x="7477580" y="290613"/>
            <a:ext cx="1090443" cy="1489233"/>
          </a:xfrm>
          <a:prstGeom prst="rect">
            <a:avLst/>
          </a:prstGeom>
        </p:spPr>
      </p:pic>
      <p:sp>
        <p:nvSpPr>
          <p:cNvPr id="23" name="TextBox 33">
            <a:extLst>
              <a:ext uri="{FF2B5EF4-FFF2-40B4-BE49-F238E27FC236}">
                <a16:creationId xmlns:a16="http://schemas.microsoft.com/office/drawing/2014/main" id="{AE470FEB-C3F1-4F1E-ADDC-943F838E7E6B}"/>
              </a:ext>
            </a:extLst>
          </p:cNvPr>
          <p:cNvSpPr txBox="1"/>
          <p:nvPr/>
        </p:nvSpPr>
        <p:spPr>
          <a:xfrm>
            <a:off x="6035" y="2571750"/>
            <a:ext cx="2492991"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假设一：因素模型能描述证券收益</a:t>
            </a:r>
          </a:p>
        </p:txBody>
      </p:sp>
      <p:sp>
        <p:nvSpPr>
          <p:cNvPr id="24" name="TextBox 33">
            <a:extLst>
              <a:ext uri="{FF2B5EF4-FFF2-40B4-BE49-F238E27FC236}">
                <a16:creationId xmlns:a16="http://schemas.microsoft.com/office/drawing/2014/main" id="{E2BF50F8-7D36-46C0-9667-C77F2182D29F}"/>
              </a:ext>
            </a:extLst>
          </p:cNvPr>
          <p:cNvSpPr txBox="1"/>
          <p:nvPr/>
        </p:nvSpPr>
        <p:spPr>
          <a:xfrm>
            <a:off x="0" y="2861198"/>
            <a:ext cx="4386137" cy="646331"/>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单因素：收益 </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经营状况 </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扰动因素</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双因素：收益 </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经营状况 </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汇率 </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扰动因素</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多因素：收益 </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经营状况 </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汇率 </a:t>
            </a:r>
            <a:r>
              <a:rPr lang="en-US" altLang="zh-CN" sz="1200" b="1" dirty="0">
                <a:latin typeface="微软雅黑" panose="020B0503020204020204" pitchFamily="34" charset="-122"/>
                <a:ea typeface="微软雅黑" panose="020B0503020204020204" pitchFamily="34" charset="-122"/>
              </a:rPr>
              <a:t>+ N</a:t>
            </a:r>
            <a:r>
              <a:rPr lang="zh-CN" altLang="en-US" sz="1200" b="1" dirty="0">
                <a:latin typeface="微软雅黑" panose="020B0503020204020204" pitchFamily="34" charset="-122"/>
                <a:ea typeface="微软雅黑" panose="020B0503020204020204" pitchFamily="34" charset="-122"/>
              </a:rPr>
              <a:t>种其他因素 </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扰动因素</a:t>
            </a:r>
          </a:p>
        </p:txBody>
      </p:sp>
      <p:sp>
        <p:nvSpPr>
          <p:cNvPr id="25" name="TextBox 33">
            <a:extLst>
              <a:ext uri="{FF2B5EF4-FFF2-40B4-BE49-F238E27FC236}">
                <a16:creationId xmlns:a16="http://schemas.microsoft.com/office/drawing/2014/main" id="{C9F98815-8872-4CBE-B194-82EA0B020605}"/>
              </a:ext>
            </a:extLst>
          </p:cNvPr>
          <p:cNvSpPr txBox="1"/>
          <p:nvPr/>
        </p:nvSpPr>
        <p:spPr>
          <a:xfrm>
            <a:off x="4934133" y="3258837"/>
            <a:ext cx="332143" cy="276999"/>
          </a:xfrm>
          <a:prstGeom prst="rect">
            <a:avLst/>
          </a:prstGeom>
          <a:noFill/>
        </p:spPr>
        <p:txBody>
          <a:bodyPr wrap="none" rtlCol="0">
            <a:spAutoFit/>
          </a:bodyPr>
          <a:lstStyle/>
          <a:p>
            <a:pPr algn="ctr"/>
            <a:r>
              <a:rPr lang="en-US" altLang="zh-CN" sz="1200" b="1" dirty="0">
                <a:solidFill>
                  <a:srgbClr val="FF0000"/>
                </a:solidFill>
                <a:latin typeface="微软雅黑" panose="020B0503020204020204" pitchFamily="34" charset="-122"/>
                <a:ea typeface="微软雅黑" panose="020B0503020204020204" pitchFamily="34" charset="-122"/>
              </a:rPr>
              <a:t>…</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id="{0250668C-EEB2-4264-A6E8-C8BA34AF4669}"/>
              </a:ext>
            </a:extLst>
          </p:cNvPr>
          <p:cNvCxnSpPr/>
          <p:nvPr/>
        </p:nvCxnSpPr>
        <p:spPr>
          <a:xfrm flipV="1">
            <a:off x="99244" y="3556674"/>
            <a:ext cx="3134352" cy="4825"/>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a:extLst>
              <a:ext uri="{FF2B5EF4-FFF2-40B4-BE49-F238E27FC236}">
                <a16:creationId xmlns:a16="http://schemas.microsoft.com/office/drawing/2014/main" id="{9AE91251-FE7D-4D1E-973E-C50D61E53708}"/>
              </a:ext>
            </a:extLst>
          </p:cNvPr>
          <p:cNvPicPr>
            <a:picLocks noChangeAspect="1"/>
          </p:cNvPicPr>
          <p:nvPr/>
        </p:nvPicPr>
        <p:blipFill>
          <a:blip r:embed="rId4"/>
          <a:stretch>
            <a:fillRect/>
          </a:stretch>
        </p:blipFill>
        <p:spPr>
          <a:xfrm>
            <a:off x="2937037" y="2848749"/>
            <a:ext cx="306157" cy="244000"/>
          </a:xfrm>
          <a:prstGeom prst="rect">
            <a:avLst/>
          </a:prstGeom>
        </p:spPr>
      </p:pic>
      <p:pic>
        <p:nvPicPr>
          <p:cNvPr id="29" name="图片 28">
            <a:extLst>
              <a:ext uri="{FF2B5EF4-FFF2-40B4-BE49-F238E27FC236}">
                <a16:creationId xmlns:a16="http://schemas.microsoft.com/office/drawing/2014/main" id="{4FA4C837-E19C-4D97-BD66-0F99C96FDEF8}"/>
              </a:ext>
            </a:extLst>
          </p:cNvPr>
          <p:cNvPicPr>
            <a:picLocks noChangeAspect="1"/>
          </p:cNvPicPr>
          <p:nvPr/>
        </p:nvPicPr>
        <p:blipFill>
          <a:blip r:embed="rId4"/>
          <a:stretch>
            <a:fillRect/>
          </a:stretch>
        </p:blipFill>
        <p:spPr>
          <a:xfrm>
            <a:off x="3352868" y="2984993"/>
            <a:ext cx="306157" cy="244000"/>
          </a:xfrm>
          <a:prstGeom prst="rect">
            <a:avLst/>
          </a:prstGeom>
        </p:spPr>
      </p:pic>
      <p:pic>
        <p:nvPicPr>
          <p:cNvPr id="30" name="图片 29">
            <a:extLst>
              <a:ext uri="{FF2B5EF4-FFF2-40B4-BE49-F238E27FC236}">
                <a16:creationId xmlns:a16="http://schemas.microsoft.com/office/drawing/2014/main" id="{F1A6A9CE-BA85-4D54-B25A-A798FF2F60AD}"/>
              </a:ext>
            </a:extLst>
          </p:cNvPr>
          <p:cNvPicPr>
            <a:picLocks noChangeAspect="1"/>
          </p:cNvPicPr>
          <p:nvPr/>
        </p:nvPicPr>
        <p:blipFill>
          <a:blip r:embed="rId4"/>
          <a:stretch>
            <a:fillRect/>
          </a:stretch>
        </p:blipFill>
        <p:spPr>
          <a:xfrm>
            <a:off x="3661587" y="2984993"/>
            <a:ext cx="306157" cy="244000"/>
          </a:xfrm>
          <a:prstGeom prst="rect">
            <a:avLst/>
          </a:prstGeom>
        </p:spPr>
      </p:pic>
      <p:pic>
        <p:nvPicPr>
          <p:cNvPr id="31" name="图片 30">
            <a:extLst>
              <a:ext uri="{FF2B5EF4-FFF2-40B4-BE49-F238E27FC236}">
                <a16:creationId xmlns:a16="http://schemas.microsoft.com/office/drawing/2014/main" id="{973117FD-BDB8-4AE8-A0E6-99713B5EEC1A}"/>
              </a:ext>
            </a:extLst>
          </p:cNvPr>
          <p:cNvPicPr>
            <a:picLocks noChangeAspect="1"/>
          </p:cNvPicPr>
          <p:nvPr/>
        </p:nvPicPr>
        <p:blipFill>
          <a:blip r:embed="rId4"/>
          <a:stretch>
            <a:fillRect/>
          </a:stretch>
        </p:blipFill>
        <p:spPr>
          <a:xfrm>
            <a:off x="4360467" y="3228993"/>
            <a:ext cx="306157" cy="244000"/>
          </a:xfrm>
          <a:prstGeom prst="rect">
            <a:avLst/>
          </a:prstGeom>
        </p:spPr>
      </p:pic>
      <p:pic>
        <p:nvPicPr>
          <p:cNvPr id="32" name="图片 31">
            <a:extLst>
              <a:ext uri="{FF2B5EF4-FFF2-40B4-BE49-F238E27FC236}">
                <a16:creationId xmlns:a16="http://schemas.microsoft.com/office/drawing/2014/main" id="{6DE68C94-D037-4577-9A48-698632AB3185}"/>
              </a:ext>
            </a:extLst>
          </p:cNvPr>
          <p:cNvPicPr>
            <a:picLocks noChangeAspect="1"/>
          </p:cNvPicPr>
          <p:nvPr/>
        </p:nvPicPr>
        <p:blipFill>
          <a:blip r:embed="rId4"/>
          <a:stretch>
            <a:fillRect/>
          </a:stretch>
        </p:blipFill>
        <p:spPr>
          <a:xfrm>
            <a:off x="4696781" y="3225901"/>
            <a:ext cx="306157" cy="244000"/>
          </a:xfrm>
          <a:prstGeom prst="rect">
            <a:avLst/>
          </a:prstGeom>
        </p:spPr>
      </p:pic>
      <p:sp>
        <p:nvSpPr>
          <p:cNvPr id="34" name="TextBox 33">
            <a:extLst>
              <a:ext uri="{FF2B5EF4-FFF2-40B4-BE49-F238E27FC236}">
                <a16:creationId xmlns:a16="http://schemas.microsoft.com/office/drawing/2014/main" id="{3FDCCB33-7F86-4F01-BE2F-3D5C7BF3CEDB}"/>
              </a:ext>
            </a:extLst>
          </p:cNvPr>
          <p:cNvSpPr txBox="1"/>
          <p:nvPr/>
        </p:nvSpPr>
        <p:spPr>
          <a:xfrm>
            <a:off x="-5883" y="3602801"/>
            <a:ext cx="2954656"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假设二：市场上有足够的证券来分散风险</a:t>
            </a:r>
          </a:p>
        </p:txBody>
      </p:sp>
      <p:pic>
        <p:nvPicPr>
          <p:cNvPr id="35" name="图片 34">
            <a:extLst>
              <a:ext uri="{FF2B5EF4-FFF2-40B4-BE49-F238E27FC236}">
                <a16:creationId xmlns:a16="http://schemas.microsoft.com/office/drawing/2014/main" id="{792DD71F-AEDB-4A56-9949-82242B8BB545}"/>
              </a:ext>
            </a:extLst>
          </p:cNvPr>
          <p:cNvPicPr>
            <a:picLocks noChangeAspect="1"/>
          </p:cNvPicPr>
          <p:nvPr/>
        </p:nvPicPr>
        <p:blipFill>
          <a:blip r:embed="rId5"/>
          <a:stretch>
            <a:fillRect/>
          </a:stretch>
        </p:blipFill>
        <p:spPr>
          <a:xfrm>
            <a:off x="255533" y="4006231"/>
            <a:ext cx="359200" cy="800036"/>
          </a:xfrm>
          <a:prstGeom prst="rect">
            <a:avLst/>
          </a:prstGeom>
        </p:spPr>
      </p:pic>
      <p:pic>
        <p:nvPicPr>
          <p:cNvPr id="36" name="图片 35">
            <a:extLst>
              <a:ext uri="{FF2B5EF4-FFF2-40B4-BE49-F238E27FC236}">
                <a16:creationId xmlns:a16="http://schemas.microsoft.com/office/drawing/2014/main" id="{9AACF0DE-3188-437E-B0EB-696A4ADDE598}"/>
              </a:ext>
            </a:extLst>
          </p:cNvPr>
          <p:cNvPicPr>
            <a:picLocks noChangeAspect="1"/>
          </p:cNvPicPr>
          <p:nvPr/>
        </p:nvPicPr>
        <p:blipFill>
          <a:blip r:embed="rId4"/>
          <a:stretch>
            <a:fillRect/>
          </a:stretch>
        </p:blipFill>
        <p:spPr>
          <a:xfrm>
            <a:off x="836882" y="3979261"/>
            <a:ext cx="306157" cy="244000"/>
          </a:xfrm>
          <a:prstGeom prst="rect">
            <a:avLst/>
          </a:prstGeom>
        </p:spPr>
      </p:pic>
      <p:pic>
        <p:nvPicPr>
          <p:cNvPr id="37" name="图片 36">
            <a:extLst>
              <a:ext uri="{FF2B5EF4-FFF2-40B4-BE49-F238E27FC236}">
                <a16:creationId xmlns:a16="http://schemas.microsoft.com/office/drawing/2014/main" id="{B969CA85-1144-4C3B-A3AB-21936406928D}"/>
              </a:ext>
            </a:extLst>
          </p:cNvPr>
          <p:cNvPicPr>
            <a:picLocks noChangeAspect="1"/>
          </p:cNvPicPr>
          <p:nvPr/>
        </p:nvPicPr>
        <p:blipFill>
          <a:blip r:embed="rId4"/>
          <a:stretch>
            <a:fillRect/>
          </a:stretch>
        </p:blipFill>
        <p:spPr>
          <a:xfrm>
            <a:off x="836881" y="4257819"/>
            <a:ext cx="306157" cy="244000"/>
          </a:xfrm>
          <a:prstGeom prst="rect">
            <a:avLst/>
          </a:prstGeom>
        </p:spPr>
      </p:pic>
      <p:pic>
        <p:nvPicPr>
          <p:cNvPr id="38" name="图片 37">
            <a:extLst>
              <a:ext uri="{FF2B5EF4-FFF2-40B4-BE49-F238E27FC236}">
                <a16:creationId xmlns:a16="http://schemas.microsoft.com/office/drawing/2014/main" id="{EDCBE982-B8DA-4683-B5E7-41C600517D63}"/>
              </a:ext>
            </a:extLst>
          </p:cNvPr>
          <p:cNvPicPr>
            <a:picLocks noChangeAspect="1"/>
          </p:cNvPicPr>
          <p:nvPr/>
        </p:nvPicPr>
        <p:blipFill>
          <a:blip r:embed="rId4"/>
          <a:stretch>
            <a:fillRect/>
          </a:stretch>
        </p:blipFill>
        <p:spPr>
          <a:xfrm>
            <a:off x="836880" y="4566364"/>
            <a:ext cx="306157" cy="244000"/>
          </a:xfrm>
          <a:prstGeom prst="rect">
            <a:avLst/>
          </a:prstGeom>
        </p:spPr>
      </p:pic>
      <p:pic>
        <p:nvPicPr>
          <p:cNvPr id="39" name="图片 38">
            <a:extLst>
              <a:ext uri="{FF2B5EF4-FFF2-40B4-BE49-F238E27FC236}">
                <a16:creationId xmlns:a16="http://schemas.microsoft.com/office/drawing/2014/main" id="{6258C3B1-2317-4F19-9805-E2C42FB72ECB}"/>
              </a:ext>
            </a:extLst>
          </p:cNvPr>
          <p:cNvPicPr>
            <a:picLocks noChangeAspect="1"/>
          </p:cNvPicPr>
          <p:nvPr/>
        </p:nvPicPr>
        <p:blipFill>
          <a:blip r:embed="rId4"/>
          <a:stretch>
            <a:fillRect/>
          </a:stretch>
        </p:blipFill>
        <p:spPr>
          <a:xfrm rot="1255160">
            <a:off x="1223956" y="4015116"/>
            <a:ext cx="306157" cy="244000"/>
          </a:xfrm>
          <a:prstGeom prst="rect">
            <a:avLst/>
          </a:prstGeom>
        </p:spPr>
      </p:pic>
      <p:pic>
        <p:nvPicPr>
          <p:cNvPr id="40" name="图片 39">
            <a:extLst>
              <a:ext uri="{FF2B5EF4-FFF2-40B4-BE49-F238E27FC236}">
                <a16:creationId xmlns:a16="http://schemas.microsoft.com/office/drawing/2014/main" id="{DD02F86B-B6D5-4FC0-97F3-E5601EF34D84}"/>
              </a:ext>
            </a:extLst>
          </p:cNvPr>
          <p:cNvPicPr>
            <a:picLocks noChangeAspect="1"/>
          </p:cNvPicPr>
          <p:nvPr/>
        </p:nvPicPr>
        <p:blipFill>
          <a:blip r:embed="rId4"/>
          <a:stretch>
            <a:fillRect/>
          </a:stretch>
        </p:blipFill>
        <p:spPr>
          <a:xfrm rot="1255160">
            <a:off x="1223955" y="4293674"/>
            <a:ext cx="306157" cy="244000"/>
          </a:xfrm>
          <a:prstGeom prst="rect">
            <a:avLst/>
          </a:prstGeom>
        </p:spPr>
      </p:pic>
      <p:pic>
        <p:nvPicPr>
          <p:cNvPr id="41" name="图片 40">
            <a:extLst>
              <a:ext uri="{FF2B5EF4-FFF2-40B4-BE49-F238E27FC236}">
                <a16:creationId xmlns:a16="http://schemas.microsoft.com/office/drawing/2014/main" id="{35A23F69-287B-4EB6-9CE4-4CCA3DD7D470}"/>
              </a:ext>
            </a:extLst>
          </p:cNvPr>
          <p:cNvPicPr>
            <a:picLocks noChangeAspect="1"/>
          </p:cNvPicPr>
          <p:nvPr/>
        </p:nvPicPr>
        <p:blipFill>
          <a:blip r:embed="rId4"/>
          <a:stretch>
            <a:fillRect/>
          </a:stretch>
        </p:blipFill>
        <p:spPr>
          <a:xfrm rot="1255160">
            <a:off x="1223954" y="4602219"/>
            <a:ext cx="306157" cy="244000"/>
          </a:xfrm>
          <a:prstGeom prst="rect">
            <a:avLst/>
          </a:prstGeom>
        </p:spPr>
      </p:pic>
      <p:pic>
        <p:nvPicPr>
          <p:cNvPr id="42" name="图片 41">
            <a:extLst>
              <a:ext uri="{FF2B5EF4-FFF2-40B4-BE49-F238E27FC236}">
                <a16:creationId xmlns:a16="http://schemas.microsoft.com/office/drawing/2014/main" id="{80FB31CF-35BE-4DA4-8996-10CC3BAA65C1}"/>
              </a:ext>
            </a:extLst>
          </p:cNvPr>
          <p:cNvPicPr>
            <a:picLocks noChangeAspect="1"/>
          </p:cNvPicPr>
          <p:nvPr/>
        </p:nvPicPr>
        <p:blipFill>
          <a:blip r:embed="rId4"/>
          <a:stretch>
            <a:fillRect/>
          </a:stretch>
        </p:blipFill>
        <p:spPr>
          <a:xfrm rot="20430655">
            <a:off x="1601515" y="3989857"/>
            <a:ext cx="306157" cy="244000"/>
          </a:xfrm>
          <a:prstGeom prst="rect">
            <a:avLst/>
          </a:prstGeom>
        </p:spPr>
      </p:pic>
      <p:pic>
        <p:nvPicPr>
          <p:cNvPr id="43" name="图片 42">
            <a:extLst>
              <a:ext uri="{FF2B5EF4-FFF2-40B4-BE49-F238E27FC236}">
                <a16:creationId xmlns:a16="http://schemas.microsoft.com/office/drawing/2014/main" id="{FF003150-EE92-4901-8F93-534275831E4C}"/>
              </a:ext>
            </a:extLst>
          </p:cNvPr>
          <p:cNvPicPr>
            <a:picLocks noChangeAspect="1"/>
          </p:cNvPicPr>
          <p:nvPr/>
        </p:nvPicPr>
        <p:blipFill>
          <a:blip r:embed="rId4"/>
          <a:stretch>
            <a:fillRect/>
          </a:stretch>
        </p:blipFill>
        <p:spPr>
          <a:xfrm rot="20430655">
            <a:off x="1601514" y="4268415"/>
            <a:ext cx="306157" cy="244000"/>
          </a:xfrm>
          <a:prstGeom prst="rect">
            <a:avLst/>
          </a:prstGeom>
        </p:spPr>
      </p:pic>
      <p:pic>
        <p:nvPicPr>
          <p:cNvPr id="44" name="图片 43">
            <a:extLst>
              <a:ext uri="{FF2B5EF4-FFF2-40B4-BE49-F238E27FC236}">
                <a16:creationId xmlns:a16="http://schemas.microsoft.com/office/drawing/2014/main" id="{666EDE71-26A9-4A04-8628-265B77F83AFF}"/>
              </a:ext>
            </a:extLst>
          </p:cNvPr>
          <p:cNvPicPr>
            <a:picLocks noChangeAspect="1"/>
          </p:cNvPicPr>
          <p:nvPr/>
        </p:nvPicPr>
        <p:blipFill>
          <a:blip r:embed="rId4"/>
          <a:stretch>
            <a:fillRect/>
          </a:stretch>
        </p:blipFill>
        <p:spPr>
          <a:xfrm rot="20430655">
            <a:off x="1601513" y="4576960"/>
            <a:ext cx="306157" cy="244000"/>
          </a:xfrm>
          <a:prstGeom prst="rect">
            <a:avLst/>
          </a:prstGeom>
        </p:spPr>
      </p:pic>
      <p:pic>
        <p:nvPicPr>
          <p:cNvPr id="48" name="图片 47">
            <a:extLst>
              <a:ext uri="{FF2B5EF4-FFF2-40B4-BE49-F238E27FC236}">
                <a16:creationId xmlns:a16="http://schemas.microsoft.com/office/drawing/2014/main" id="{072D033A-5132-4B66-B469-15DB9CCA853D}"/>
              </a:ext>
            </a:extLst>
          </p:cNvPr>
          <p:cNvPicPr>
            <a:picLocks noChangeAspect="1"/>
          </p:cNvPicPr>
          <p:nvPr/>
        </p:nvPicPr>
        <p:blipFill>
          <a:blip r:embed="rId4"/>
          <a:stretch>
            <a:fillRect/>
          </a:stretch>
        </p:blipFill>
        <p:spPr>
          <a:xfrm rot="1255160">
            <a:off x="1984086" y="3994997"/>
            <a:ext cx="306157" cy="244000"/>
          </a:xfrm>
          <a:prstGeom prst="rect">
            <a:avLst/>
          </a:prstGeom>
        </p:spPr>
      </p:pic>
      <p:pic>
        <p:nvPicPr>
          <p:cNvPr id="49" name="图片 48">
            <a:extLst>
              <a:ext uri="{FF2B5EF4-FFF2-40B4-BE49-F238E27FC236}">
                <a16:creationId xmlns:a16="http://schemas.microsoft.com/office/drawing/2014/main" id="{ECEE94A3-79A8-46D8-828A-CD06E8E36C5A}"/>
              </a:ext>
            </a:extLst>
          </p:cNvPr>
          <p:cNvPicPr>
            <a:picLocks noChangeAspect="1"/>
          </p:cNvPicPr>
          <p:nvPr/>
        </p:nvPicPr>
        <p:blipFill>
          <a:blip r:embed="rId4"/>
          <a:stretch>
            <a:fillRect/>
          </a:stretch>
        </p:blipFill>
        <p:spPr>
          <a:xfrm rot="1255160">
            <a:off x="1984085" y="4273555"/>
            <a:ext cx="306157" cy="244000"/>
          </a:xfrm>
          <a:prstGeom prst="rect">
            <a:avLst/>
          </a:prstGeom>
        </p:spPr>
      </p:pic>
      <p:pic>
        <p:nvPicPr>
          <p:cNvPr id="50" name="图片 49">
            <a:extLst>
              <a:ext uri="{FF2B5EF4-FFF2-40B4-BE49-F238E27FC236}">
                <a16:creationId xmlns:a16="http://schemas.microsoft.com/office/drawing/2014/main" id="{27958BA5-9C88-41FF-859F-E9FCB53E9722}"/>
              </a:ext>
            </a:extLst>
          </p:cNvPr>
          <p:cNvPicPr>
            <a:picLocks noChangeAspect="1"/>
          </p:cNvPicPr>
          <p:nvPr/>
        </p:nvPicPr>
        <p:blipFill>
          <a:blip r:embed="rId4"/>
          <a:stretch>
            <a:fillRect/>
          </a:stretch>
        </p:blipFill>
        <p:spPr>
          <a:xfrm rot="1255160">
            <a:off x="1984084" y="4582100"/>
            <a:ext cx="306157" cy="244000"/>
          </a:xfrm>
          <a:prstGeom prst="rect">
            <a:avLst/>
          </a:prstGeom>
        </p:spPr>
      </p:pic>
      <p:pic>
        <p:nvPicPr>
          <p:cNvPr id="51" name="图片 50">
            <a:extLst>
              <a:ext uri="{FF2B5EF4-FFF2-40B4-BE49-F238E27FC236}">
                <a16:creationId xmlns:a16="http://schemas.microsoft.com/office/drawing/2014/main" id="{E0E1D240-2372-4BE6-A23B-DDEA76FEFDC6}"/>
              </a:ext>
            </a:extLst>
          </p:cNvPr>
          <p:cNvPicPr>
            <a:picLocks noChangeAspect="1"/>
          </p:cNvPicPr>
          <p:nvPr/>
        </p:nvPicPr>
        <p:blipFill>
          <a:blip r:embed="rId4"/>
          <a:stretch>
            <a:fillRect/>
          </a:stretch>
        </p:blipFill>
        <p:spPr>
          <a:xfrm rot="20430655">
            <a:off x="2361645" y="3969738"/>
            <a:ext cx="306157" cy="244000"/>
          </a:xfrm>
          <a:prstGeom prst="rect">
            <a:avLst/>
          </a:prstGeom>
        </p:spPr>
      </p:pic>
      <p:pic>
        <p:nvPicPr>
          <p:cNvPr id="52" name="图片 51">
            <a:extLst>
              <a:ext uri="{FF2B5EF4-FFF2-40B4-BE49-F238E27FC236}">
                <a16:creationId xmlns:a16="http://schemas.microsoft.com/office/drawing/2014/main" id="{19F0BA5B-0292-4216-A98A-519AB77CCF34}"/>
              </a:ext>
            </a:extLst>
          </p:cNvPr>
          <p:cNvPicPr>
            <a:picLocks noChangeAspect="1"/>
          </p:cNvPicPr>
          <p:nvPr/>
        </p:nvPicPr>
        <p:blipFill>
          <a:blip r:embed="rId4"/>
          <a:stretch>
            <a:fillRect/>
          </a:stretch>
        </p:blipFill>
        <p:spPr>
          <a:xfrm rot="20430655">
            <a:off x="2361644" y="4248296"/>
            <a:ext cx="306157" cy="244000"/>
          </a:xfrm>
          <a:prstGeom prst="rect">
            <a:avLst/>
          </a:prstGeom>
        </p:spPr>
      </p:pic>
      <p:pic>
        <p:nvPicPr>
          <p:cNvPr id="53" name="图片 52">
            <a:extLst>
              <a:ext uri="{FF2B5EF4-FFF2-40B4-BE49-F238E27FC236}">
                <a16:creationId xmlns:a16="http://schemas.microsoft.com/office/drawing/2014/main" id="{ACA169CF-D974-4D40-84F6-DE4044F82F26}"/>
              </a:ext>
            </a:extLst>
          </p:cNvPr>
          <p:cNvPicPr>
            <a:picLocks noChangeAspect="1"/>
          </p:cNvPicPr>
          <p:nvPr/>
        </p:nvPicPr>
        <p:blipFill>
          <a:blip r:embed="rId4"/>
          <a:stretch>
            <a:fillRect/>
          </a:stretch>
        </p:blipFill>
        <p:spPr>
          <a:xfrm rot="11800234">
            <a:off x="3132404" y="4443737"/>
            <a:ext cx="306157" cy="244000"/>
          </a:xfrm>
          <a:prstGeom prst="rect">
            <a:avLst/>
          </a:prstGeom>
        </p:spPr>
      </p:pic>
      <p:sp>
        <p:nvSpPr>
          <p:cNvPr id="55" name="TextBox 33">
            <a:extLst>
              <a:ext uri="{FF2B5EF4-FFF2-40B4-BE49-F238E27FC236}">
                <a16:creationId xmlns:a16="http://schemas.microsoft.com/office/drawing/2014/main" id="{8A14E1C5-9521-4D0D-8F99-7A45E4769159}"/>
              </a:ext>
            </a:extLst>
          </p:cNvPr>
          <p:cNvSpPr txBox="1"/>
          <p:nvPr/>
        </p:nvSpPr>
        <p:spPr>
          <a:xfrm>
            <a:off x="5436096" y="2571750"/>
            <a:ext cx="3570208"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假设三：完善的证券市场不允许任何套利机会存在</a:t>
            </a:r>
          </a:p>
        </p:txBody>
      </p:sp>
      <p:sp>
        <p:nvSpPr>
          <p:cNvPr id="56" name="TextBox 33">
            <a:extLst>
              <a:ext uri="{FF2B5EF4-FFF2-40B4-BE49-F238E27FC236}">
                <a16:creationId xmlns:a16="http://schemas.microsoft.com/office/drawing/2014/main" id="{107CDEE6-8595-4C7D-BD70-E921D7F74B10}"/>
              </a:ext>
            </a:extLst>
          </p:cNvPr>
          <p:cNvSpPr txBox="1"/>
          <p:nvPr/>
        </p:nvSpPr>
        <p:spPr>
          <a:xfrm>
            <a:off x="5436096" y="2848749"/>
            <a:ext cx="4478227" cy="276999"/>
          </a:xfrm>
          <a:prstGeom prst="rect">
            <a:avLst/>
          </a:prstGeom>
          <a:noFill/>
        </p:spPr>
        <p:txBody>
          <a:bodyPr wrap="square" rtlCol="0">
            <a:spAutoFit/>
          </a:bodyPr>
          <a:lstStyle/>
          <a:p>
            <a:r>
              <a:rPr lang="en-US" altLang="zh-CN" sz="1200" b="1" dirty="0">
                <a:latin typeface="微软雅黑" panose="020B0503020204020204" pitchFamily="34" charset="-122"/>
                <a:ea typeface="微软雅黑" panose="020B0503020204020204" pitchFamily="34" charset="-122"/>
              </a:rPr>
              <a:t>100</a:t>
            </a:r>
            <a:r>
              <a:rPr lang="zh-CN" altLang="en-US" sz="1200" b="1" dirty="0">
                <a:latin typeface="微软雅黑" panose="020B0503020204020204" pitchFamily="34" charset="-122"/>
                <a:ea typeface="微软雅黑" panose="020B0503020204020204" pitchFamily="34" charset="-122"/>
              </a:rPr>
              <a:t>万*</a:t>
            </a:r>
            <a:r>
              <a:rPr lang="en-US" altLang="zh-CN" sz="1200" b="1" dirty="0">
                <a:latin typeface="微软雅黑" panose="020B0503020204020204" pitchFamily="34" charset="-122"/>
                <a:ea typeface="微软雅黑" panose="020B0503020204020204" pitchFamily="34" charset="-122"/>
              </a:rPr>
              <a:t>[(0.10+1.0*F) – (0.08+1.0 * F)] = 2</a:t>
            </a:r>
            <a:r>
              <a:rPr lang="zh-CN" altLang="en-US" sz="1200" b="1" dirty="0">
                <a:latin typeface="微软雅黑" panose="020B0503020204020204" pitchFamily="34" charset="-122"/>
                <a:ea typeface="微软雅黑" panose="020B0503020204020204" pitchFamily="34" charset="-122"/>
              </a:rPr>
              <a:t>万</a:t>
            </a:r>
          </a:p>
        </p:txBody>
      </p:sp>
      <p:pic>
        <p:nvPicPr>
          <p:cNvPr id="58" name="图片 57">
            <a:extLst>
              <a:ext uri="{FF2B5EF4-FFF2-40B4-BE49-F238E27FC236}">
                <a16:creationId xmlns:a16="http://schemas.microsoft.com/office/drawing/2014/main" id="{75104A3E-B003-47DD-8716-5E73D0F5A9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9302" y="3214897"/>
            <a:ext cx="1579638" cy="1611550"/>
          </a:xfrm>
          <a:prstGeom prst="rect">
            <a:avLst/>
          </a:prstGeom>
        </p:spPr>
      </p:pic>
      <p:sp>
        <p:nvSpPr>
          <p:cNvPr id="59" name="TextBox 33">
            <a:extLst>
              <a:ext uri="{FF2B5EF4-FFF2-40B4-BE49-F238E27FC236}">
                <a16:creationId xmlns:a16="http://schemas.microsoft.com/office/drawing/2014/main" id="{E29F785B-7950-4D1D-8F26-045B0DE9159F}"/>
              </a:ext>
            </a:extLst>
          </p:cNvPr>
          <p:cNvSpPr txBox="1"/>
          <p:nvPr/>
        </p:nvSpPr>
        <p:spPr>
          <a:xfrm>
            <a:off x="7255705" y="3214897"/>
            <a:ext cx="1947696" cy="646331"/>
          </a:xfrm>
          <a:prstGeom prst="rect">
            <a:avLst/>
          </a:prstGeom>
          <a:noFill/>
        </p:spPr>
        <p:txBody>
          <a:bodyPr wrap="square" rtlCol="0">
            <a:spAutoFit/>
          </a:bodyPr>
          <a:lstStyle/>
          <a:p>
            <a:r>
              <a:rPr lang="zh-CN" altLang="zh-CN" sz="1200" b="1" dirty="0">
                <a:latin typeface="微软雅黑" panose="020B0503020204020204" pitchFamily="34" charset="-122"/>
                <a:ea typeface="微软雅黑" panose="020B0503020204020204" pitchFamily="34" charset="-122"/>
              </a:rPr>
              <a:t>在市场均衡中，所有充分分散的投资组合的收益完全由系统因素决定</a:t>
            </a:r>
            <a:endParaRPr lang="zh-CN" altLang="en-US" sz="1200" b="1" dirty="0">
              <a:latin typeface="微软雅黑" panose="020B0503020204020204" pitchFamily="34" charset="-122"/>
              <a:ea typeface="微软雅黑" panose="020B0503020204020204" pitchFamily="34" charset="-122"/>
            </a:endParaRPr>
          </a:p>
        </p:txBody>
      </p:sp>
      <p:sp>
        <p:nvSpPr>
          <p:cNvPr id="45" name="燕尾形箭头 30">
            <a:extLst>
              <a:ext uri="{FF2B5EF4-FFF2-40B4-BE49-F238E27FC236}">
                <a16:creationId xmlns:a16="http://schemas.microsoft.com/office/drawing/2014/main" id="{1D202FAD-0DC6-4E2B-A7B1-CC1DCC2EB041}"/>
              </a:ext>
            </a:extLst>
          </p:cNvPr>
          <p:cNvSpPr/>
          <p:nvPr/>
        </p:nvSpPr>
        <p:spPr>
          <a:xfrm>
            <a:off x="323528" y="562795"/>
            <a:ext cx="1152128" cy="2286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nvGrpSpPr>
          <p:cNvPr id="46" name="组合 45">
            <a:extLst>
              <a:ext uri="{FF2B5EF4-FFF2-40B4-BE49-F238E27FC236}">
                <a16:creationId xmlns:a16="http://schemas.microsoft.com/office/drawing/2014/main" id="{76128176-EDEC-417F-A65D-54A3BB6C79B5}"/>
              </a:ext>
            </a:extLst>
          </p:cNvPr>
          <p:cNvGrpSpPr/>
          <p:nvPr/>
        </p:nvGrpSpPr>
        <p:grpSpPr>
          <a:xfrm>
            <a:off x="445547" y="277956"/>
            <a:ext cx="814083" cy="814084"/>
            <a:chOff x="1278794" y="3334906"/>
            <a:chExt cx="914014" cy="914014"/>
          </a:xfrm>
        </p:grpSpPr>
        <p:grpSp>
          <p:nvGrpSpPr>
            <p:cNvPr id="47" name="组合 46">
              <a:extLst>
                <a:ext uri="{FF2B5EF4-FFF2-40B4-BE49-F238E27FC236}">
                  <a16:creationId xmlns:a16="http://schemas.microsoft.com/office/drawing/2014/main" id="{FF57C540-898F-41D9-8DD5-400528C95572}"/>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7" name="同心圆 34">
                <a:extLst>
                  <a:ext uri="{FF2B5EF4-FFF2-40B4-BE49-F238E27FC236}">
                    <a16:creationId xmlns:a16="http://schemas.microsoft.com/office/drawing/2014/main" id="{A6908174-FF4F-4061-8352-1060062FAB12}"/>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60" name="椭圆 59">
                <a:extLst>
                  <a:ext uri="{FF2B5EF4-FFF2-40B4-BE49-F238E27FC236}">
                    <a16:creationId xmlns:a16="http://schemas.microsoft.com/office/drawing/2014/main" id="{89D1B296-5DD4-4213-84F7-F51E099A7E34}"/>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54" name="TextBox 33">
              <a:extLst>
                <a:ext uri="{FF2B5EF4-FFF2-40B4-BE49-F238E27FC236}">
                  <a16:creationId xmlns:a16="http://schemas.microsoft.com/office/drawing/2014/main" id="{18D4F402-6349-44D5-B4F9-4FB6192BF103}"/>
                </a:ext>
              </a:extLst>
            </p:cNvPr>
            <p:cNvSpPr txBox="1"/>
            <p:nvPr/>
          </p:nvSpPr>
          <p:spPr>
            <a:xfrm>
              <a:off x="1283775" y="3633960"/>
              <a:ext cx="898448" cy="311001"/>
            </a:xfrm>
            <a:prstGeom prst="rect">
              <a:avLst/>
            </a:prstGeom>
            <a:noFill/>
          </p:spPr>
          <p:txBody>
            <a:bodyPr wrap="none" rtlCol="0">
              <a:spAutoFit/>
            </a:bodyPr>
            <a:lstStyle/>
            <a:p>
              <a:pPr algn="ctr"/>
              <a:r>
                <a:rPr lang="zh-CN" altLang="en-US" sz="1200" b="1" dirty="0">
                  <a:solidFill>
                    <a:schemeClr val="accent2"/>
                  </a:solidFill>
                  <a:latin typeface="微软雅黑" panose="020B0503020204020204" pitchFamily="34" charset="-122"/>
                  <a:ea typeface="微软雅黑" panose="020B0503020204020204" pitchFamily="34" charset="-122"/>
                </a:rPr>
                <a:t>资产定价</a:t>
              </a:r>
            </a:p>
          </p:txBody>
        </p:sp>
      </p:grpSp>
      <p:sp>
        <p:nvSpPr>
          <p:cNvPr id="61" name="椭圆 60">
            <a:extLst>
              <a:ext uri="{FF2B5EF4-FFF2-40B4-BE49-F238E27FC236}">
                <a16:creationId xmlns:a16="http://schemas.microsoft.com/office/drawing/2014/main" id="{87B3CC9B-D9F2-47B4-8756-4BDED634B022}"/>
              </a:ext>
            </a:extLst>
          </p:cNvPr>
          <p:cNvSpPr/>
          <p:nvPr/>
        </p:nvSpPr>
        <p:spPr>
          <a:xfrm>
            <a:off x="415278" y="132210"/>
            <a:ext cx="400667" cy="400667"/>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Tree>
    <p:extLst>
      <p:ext uri="{BB962C8B-B14F-4D97-AF65-F5344CB8AC3E}">
        <p14:creationId xmlns:p14="http://schemas.microsoft.com/office/powerpoint/2010/main" val="26338217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Horizontal)">
                                          <p:cBhvr>
                                            <p:cTn id="7" dur="500"/>
                                            <p:tgtEl>
                                              <p:spTgt spid="18"/>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Horizont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par>
                                    <p:cTn id="20" presetID="22" presetClass="entr" presetSubtype="2"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500"/>
                                            <p:tgtEl>
                                              <p:spTgt spid="23"/>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right)">
                                          <p:cBhvr>
                                            <p:cTn id="32" dur="500"/>
                                            <p:tgtEl>
                                              <p:spTgt spid="24"/>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right)">
                                          <p:cBhvr>
                                            <p:cTn id="35" dur="500"/>
                                            <p:tgtEl>
                                              <p:spTgt spid="34"/>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right)">
                                          <p:cBhvr>
                                            <p:cTn id="38" dur="500"/>
                                            <p:tgtEl>
                                              <p:spTgt spid="55"/>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right)">
                                          <p:cBhvr>
                                            <p:cTn id="41" dur="500"/>
                                            <p:tgtEl>
                                              <p:spTgt spid="56"/>
                                            </p:tgtEl>
                                          </p:cBhvr>
                                        </p:animEffect>
                                      </p:childTnLst>
                                    </p:cTn>
                                  </p:par>
                                  <p:par>
                                    <p:cTn id="42" presetID="22" presetClass="entr" presetSubtype="2"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right)">
                                          <p:cBhvr>
                                            <p:cTn id="44" dur="500"/>
                                            <p:tgtEl>
                                              <p:spTgt spid="5"/>
                                            </p:tgtEl>
                                          </p:cBhvr>
                                        </p:animEffect>
                                      </p:childTnLst>
                                    </p:cTn>
                                  </p:par>
                                  <p:par>
                                    <p:cTn id="45" presetID="22" presetClass="entr" presetSubtype="2"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right)">
                                          <p:cBhvr>
                                            <p:cTn id="47" dur="500"/>
                                            <p:tgtEl>
                                              <p:spTgt spid="29"/>
                                            </p:tgtEl>
                                          </p:cBhvr>
                                        </p:animEffect>
                                      </p:childTnLst>
                                    </p:cTn>
                                  </p:par>
                                  <p:par>
                                    <p:cTn id="48" presetID="22" presetClass="entr" presetSubtype="2"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right)">
                                          <p:cBhvr>
                                            <p:cTn id="50" dur="500"/>
                                            <p:tgtEl>
                                              <p:spTgt spid="30"/>
                                            </p:tgtEl>
                                          </p:cBhvr>
                                        </p:animEffect>
                                      </p:childTnLst>
                                    </p:cTn>
                                  </p:par>
                                  <p:par>
                                    <p:cTn id="51" presetID="22" presetClass="entr" presetSubtype="2"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right)">
                                          <p:cBhvr>
                                            <p:cTn id="53" dur="500"/>
                                            <p:tgtEl>
                                              <p:spTgt spid="31"/>
                                            </p:tgtEl>
                                          </p:cBhvr>
                                        </p:animEffect>
                                      </p:childTnLst>
                                    </p:cTn>
                                  </p:par>
                                  <p:par>
                                    <p:cTn id="54" presetID="22" presetClass="entr" presetSubtype="2"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right)">
                                          <p:cBhvr>
                                            <p:cTn id="56" dur="500"/>
                                            <p:tgtEl>
                                              <p:spTgt spid="32"/>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right)">
                                          <p:cBhvr>
                                            <p:cTn id="59" dur="500"/>
                                            <p:tgtEl>
                                              <p:spTgt spid="25"/>
                                            </p:tgtEl>
                                          </p:cBhvr>
                                        </p:animEffect>
                                      </p:childTnLst>
                                    </p:cTn>
                                  </p:par>
                                  <p:par>
                                    <p:cTn id="60" presetID="22" presetClass="entr" presetSubtype="2"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right)">
                                          <p:cBhvr>
                                            <p:cTn id="62" dur="500"/>
                                            <p:tgtEl>
                                              <p:spTgt spid="35"/>
                                            </p:tgtEl>
                                          </p:cBhvr>
                                        </p:animEffect>
                                      </p:childTnLst>
                                    </p:cTn>
                                  </p:par>
                                  <p:par>
                                    <p:cTn id="63" presetID="22" presetClass="entr" presetSubtype="2"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right)">
                                          <p:cBhvr>
                                            <p:cTn id="65" dur="500"/>
                                            <p:tgtEl>
                                              <p:spTgt spid="58"/>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right)">
                                          <p:cBhvr>
                                            <p:cTn id="68" dur="500"/>
                                            <p:tgtEl>
                                              <p:spTgt spid="59"/>
                                            </p:tgtEl>
                                          </p:cBhvr>
                                        </p:animEffect>
                                      </p:childTnLst>
                                    </p:cTn>
                                  </p:par>
                                  <p:par>
                                    <p:cTn id="69" presetID="22" presetClass="entr" presetSubtype="2"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right)">
                                          <p:cBhvr>
                                            <p:cTn id="71" dur="500"/>
                                            <p:tgtEl>
                                              <p:spTgt spid="36"/>
                                            </p:tgtEl>
                                          </p:cBhvr>
                                        </p:animEffect>
                                      </p:childTnLst>
                                    </p:cTn>
                                  </p:par>
                                  <p:par>
                                    <p:cTn id="72" presetID="22" presetClass="entr" presetSubtype="2"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right)">
                                          <p:cBhvr>
                                            <p:cTn id="74" dur="500"/>
                                            <p:tgtEl>
                                              <p:spTgt spid="37"/>
                                            </p:tgtEl>
                                          </p:cBhvr>
                                        </p:animEffect>
                                      </p:childTnLst>
                                    </p:cTn>
                                  </p:par>
                                  <p:par>
                                    <p:cTn id="75" presetID="22" presetClass="entr" presetSubtype="2"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right)">
                                          <p:cBhvr>
                                            <p:cTn id="77" dur="500"/>
                                            <p:tgtEl>
                                              <p:spTgt spid="38"/>
                                            </p:tgtEl>
                                          </p:cBhvr>
                                        </p:animEffect>
                                      </p:childTnLst>
                                    </p:cTn>
                                  </p:par>
                                  <p:par>
                                    <p:cTn id="78" presetID="22" presetClass="entr" presetSubtype="2"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right)">
                                          <p:cBhvr>
                                            <p:cTn id="80" dur="500"/>
                                            <p:tgtEl>
                                              <p:spTgt spid="39"/>
                                            </p:tgtEl>
                                          </p:cBhvr>
                                        </p:animEffect>
                                      </p:childTnLst>
                                    </p:cTn>
                                  </p:par>
                                  <p:par>
                                    <p:cTn id="81" presetID="22" presetClass="entr" presetSubtype="2"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right)">
                                          <p:cBhvr>
                                            <p:cTn id="83" dur="500"/>
                                            <p:tgtEl>
                                              <p:spTgt spid="40"/>
                                            </p:tgtEl>
                                          </p:cBhvr>
                                        </p:animEffect>
                                      </p:childTnLst>
                                    </p:cTn>
                                  </p:par>
                                  <p:par>
                                    <p:cTn id="84" presetID="22" presetClass="entr" presetSubtype="2"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right)">
                                          <p:cBhvr>
                                            <p:cTn id="86" dur="500"/>
                                            <p:tgtEl>
                                              <p:spTgt spid="41"/>
                                            </p:tgtEl>
                                          </p:cBhvr>
                                        </p:animEffect>
                                      </p:childTnLst>
                                    </p:cTn>
                                  </p:par>
                                  <p:par>
                                    <p:cTn id="87" presetID="22" presetClass="entr" presetSubtype="2"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wipe(right)">
                                          <p:cBhvr>
                                            <p:cTn id="89" dur="500"/>
                                            <p:tgtEl>
                                              <p:spTgt spid="42"/>
                                            </p:tgtEl>
                                          </p:cBhvr>
                                        </p:animEffect>
                                      </p:childTnLst>
                                    </p:cTn>
                                  </p:par>
                                  <p:par>
                                    <p:cTn id="90" presetID="22" presetClass="entr" presetSubtype="2" fill="hold"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wipe(right)">
                                          <p:cBhvr>
                                            <p:cTn id="92" dur="500"/>
                                            <p:tgtEl>
                                              <p:spTgt spid="43"/>
                                            </p:tgtEl>
                                          </p:cBhvr>
                                        </p:animEffect>
                                      </p:childTnLst>
                                    </p:cTn>
                                  </p:par>
                                  <p:par>
                                    <p:cTn id="93" presetID="22" presetClass="entr" presetSubtype="2"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right)">
                                          <p:cBhvr>
                                            <p:cTn id="95" dur="500"/>
                                            <p:tgtEl>
                                              <p:spTgt spid="44"/>
                                            </p:tgtEl>
                                          </p:cBhvr>
                                        </p:animEffect>
                                      </p:childTnLst>
                                    </p:cTn>
                                  </p:par>
                                  <p:par>
                                    <p:cTn id="96" presetID="22" presetClass="entr" presetSubtype="2" fill="hold"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wipe(right)">
                                          <p:cBhvr>
                                            <p:cTn id="98" dur="500"/>
                                            <p:tgtEl>
                                              <p:spTgt spid="49"/>
                                            </p:tgtEl>
                                          </p:cBhvr>
                                        </p:animEffect>
                                      </p:childTnLst>
                                    </p:cTn>
                                  </p:par>
                                  <p:par>
                                    <p:cTn id="99" presetID="22" presetClass="entr" presetSubtype="2"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wipe(right)">
                                          <p:cBhvr>
                                            <p:cTn id="101" dur="500"/>
                                            <p:tgtEl>
                                              <p:spTgt spid="50"/>
                                            </p:tgtEl>
                                          </p:cBhvr>
                                        </p:animEffect>
                                      </p:childTnLst>
                                    </p:cTn>
                                  </p:par>
                                  <p:par>
                                    <p:cTn id="102" presetID="22" presetClass="entr" presetSubtype="2" fill="hold" nodeType="with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wipe(right)">
                                          <p:cBhvr>
                                            <p:cTn id="104" dur="500"/>
                                            <p:tgtEl>
                                              <p:spTgt spid="48"/>
                                            </p:tgtEl>
                                          </p:cBhvr>
                                        </p:animEffect>
                                      </p:childTnLst>
                                    </p:cTn>
                                  </p:par>
                                  <p:par>
                                    <p:cTn id="105" presetID="22" presetClass="entr" presetSubtype="2"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wipe(right)">
                                          <p:cBhvr>
                                            <p:cTn id="107" dur="500"/>
                                            <p:tgtEl>
                                              <p:spTgt spid="51"/>
                                            </p:tgtEl>
                                          </p:cBhvr>
                                        </p:animEffect>
                                      </p:childTnLst>
                                    </p:cTn>
                                  </p:par>
                                  <p:par>
                                    <p:cTn id="108" presetID="22" presetClass="entr" presetSubtype="2"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wipe(right)">
                                          <p:cBhvr>
                                            <p:cTn id="110" dur="500"/>
                                            <p:tgtEl>
                                              <p:spTgt spid="52"/>
                                            </p:tgtEl>
                                          </p:cBhvr>
                                        </p:animEffect>
                                      </p:childTnLst>
                                    </p:cTn>
                                  </p:par>
                                  <p:par>
                                    <p:cTn id="111" presetID="22" presetClass="entr" presetSubtype="2" fill="hold" nodeType="with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wipe(right)">
                                          <p:cBhvr>
                                            <p:cTn id="113" dur="500"/>
                                            <p:tgtEl>
                                              <p:spTgt spid="53"/>
                                            </p:tgtEl>
                                          </p:cBhvr>
                                        </p:animEffect>
                                      </p:childTnLst>
                                    </p:cTn>
                                  </p:par>
                                </p:childTnLst>
                              </p:cTn>
                            </p:par>
                            <p:par>
                              <p:cTn id="114" fill="hold">
                                <p:stCondLst>
                                  <p:cond delay="1000"/>
                                </p:stCondLst>
                                <p:childTnLst>
                                  <p:par>
                                    <p:cTn id="115" presetID="2" presetClass="entr" presetSubtype="4" accel="61000" fill="hold" nodeType="afterEffect" p14:presetBounceEnd="55000">
                                      <p:stCondLst>
                                        <p:cond delay="0"/>
                                      </p:stCondLst>
                                      <p:childTnLst>
                                        <p:set>
                                          <p:cBhvr>
                                            <p:cTn id="116" dur="1" fill="hold">
                                              <p:stCondLst>
                                                <p:cond delay="0"/>
                                              </p:stCondLst>
                                            </p:cTn>
                                            <p:tgtEl>
                                              <p:spTgt spid="46"/>
                                            </p:tgtEl>
                                            <p:attrNameLst>
                                              <p:attrName>style.visibility</p:attrName>
                                            </p:attrNameLst>
                                          </p:cBhvr>
                                          <p:to>
                                            <p:strVal val="visible"/>
                                          </p:to>
                                        </p:set>
                                        <p:anim calcmode="lin" valueType="num" p14:bounceEnd="55000">
                                          <p:cBhvr additive="base">
                                            <p:cTn id="117" dur="1000" fill="hold"/>
                                            <p:tgtEl>
                                              <p:spTgt spid="46"/>
                                            </p:tgtEl>
                                            <p:attrNameLst>
                                              <p:attrName>ppt_x</p:attrName>
                                            </p:attrNameLst>
                                          </p:cBhvr>
                                          <p:tavLst>
                                            <p:tav tm="0">
                                              <p:val>
                                                <p:strVal val="#ppt_x"/>
                                              </p:val>
                                            </p:tav>
                                            <p:tav tm="100000">
                                              <p:val>
                                                <p:strVal val="#ppt_x"/>
                                              </p:val>
                                            </p:tav>
                                          </p:tavLst>
                                        </p:anim>
                                        <p:anim calcmode="lin" valueType="num" p14:bounceEnd="55000">
                                          <p:cBhvr additive="base">
                                            <p:cTn id="118" dur="1000" fill="hold"/>
                                            <p:tgtEl>
                                              <p:spTgt spid="46"/>
                                            </p:tgtEl>
                                            <p:attrNameLst>
                                              <p:attrName>ppt_y</p:attrName>
                                            </p:attrNameLst>
                                          </p:cBhvr>
                                          <p:tavLst>
                                            <p:tav tm="0">
                                              <p:val>
                                                <p:strVal val="1+#ppt_h/2"/>
                                              </p:val>
                                            </p:tav>
                                            <p:tav tm="100000">
                                              <p:val>
                                                <p:strVal val="#ppt_y"/>
                                              </p:val>
                                            </p:tav>
                                          </p:tavLst>
                                        </p:anim>
                                      </p:childTnLst>
                                    </p:cTn>
                                  </p:par>
                                  <p:par>
                                    <p:cTn id="119" presetID="2" presetClass="entr" presetSubtype="1" accel="46100" fill="hold" grpId="0" nodeType="withEffect" p14:presetBounceEnd="52000">
                                      <p:stCondLst>
                                        <p:cond delay="0"/>
                                      </p:stCondLst>
                                      <p:childTnLst>
                                        <p:set>
                                          <p:cBhvr>
                                            <p:cTn id="120" dur="1" fill="hold">
                                              <p:stCondLst>
                                                <p:cond delay="0"/>
                                              </p:stCondLst>
                                            </p:cTn>
                                            <p:tgtEl>
                                              <p:spTgt spid="61"/>
                                            </p:tgtEl>
                                            <p:attrNameLst>
                                              <p:attrName>style.visibility</p:attrName>
                                            </p:attrNameLst>
                                          </p:cBhvr>
                                          <p:to>
                                            <p:strVal val="visible"/>
                                          </p:to>
                                        </p:set>
                                        <p:anim calcmode="lin" valueType="num" p14:bounceEnd="52000">
                                          <p:cBhvr additive="base">
                                            <p:cTn id="121" dur="1000" fill="hold"/>
                                            <p:tgtEl>
                                              <p:spTgt spid="61"/>
                                            </p:tgtEl>
                                            <p:attrNameLst>
                                              <p:attrName>ppt_x</p:attrName>
                                            </p:attrNameLst>
                                          </p:cBhvr>
                                          <p:tavLst>
                                            <p:tav tm="0">
                                              <p:val>
                                                <p:strVal val="#ppt_x"/>
                                              </p:val>
                                            </p:tav>
                                            <p:tav tm="100000">
                                              <p:val>
                                                <p:strVal val="#ppt_x"/>
                                              </p:val>
                                            </p:tav>
                                          </p:tavLst>
                                        </p:anim>
                                        <p:anim calcmode="lin" valueType="num" p14:bounceEnd="52000">
                                          <p:cBhvr additive="base">
                                            <p:cTn id="122" dur="1000" fill="hold"/>
                                            <p:tgtEl>
                                              <p:spTgt spid="61"/>
                                            </p:tgtEl>
                                            <p:attrNameLst>
                                              <p:attrName>ppt_y</p:attrName>
                                            </p:attrNameLst>
                                          </p:cBhvr>
                                          <p:tavLst>
                                            <p:tav tm="0">
                                              <p:val>
                                                <p:strVal val="0-#ppt_h/2"/>
                                              </p:val>
                                            </p:tav>
                                            <p:tav tm="100000">
                                              <p:val>
                                                <p:strVal val="#ppt_y"/>
                                              </p:val>
                                            </p:tav>
                                          </p:tavLst>
                                        </p:anim>
                                      </p:childTnLst>
                                    </p:cTn>
                                  </p:par>
                                  <p:par>
                                    <p:cTn id="123" presetID="22" presetClass="entr" presetSubtype="8" fill="hold" grpId="0" nodeType="with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wipe(left)">
                                          <p:cBhvr>
                                            <p:cTn id="12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p:bldP spid="22" grpId="0"/>
          <p:bldP spid="23" grpId="0"/>
          <p:bldP spid="24" grpId="0"/>
          <p:bldP spid="25" grpId="0"/>
          <p:bldP spid="34" grpId="0"/>
          <p:bldP spid="55" grpId="0"/>
          <p:bldP spid="56" grpId="0"/>
          <p:bldP spid="59" grpId="0"/>
          <p:bldP spid="45" grpId="0" animBg="1"/>
          <p:bldP spid="61"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Horizontal)">
                                          <p:cBhvr>
                                            <p:cTn id="7" dur="500"/>
                                            <p:tgtEl>
                                              <p:spTgt spid="18"/>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Horizont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par>
                                    <p:cTn id="20" presetID="22" presetClass="entr" presetSubtype="2"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500"/>
                                            <p:tgtEl>
                                              <p:spTgt spid="23"/>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right)">
                                          <p:cBhvr>
                                            <p:cTn id="32" dur="500"/>
                                            <p:tgtEl>
                                              <p:spTgt spid="24"/>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right)">
                                          <p:cBhvr>
                                            <p:cTn id="35" dur="500"/>
                                            <p:tgtEl>
                                              <p:spTgt spid="34"/>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right)">
                                          <p:cBhvr>
                                            <p:cTn id="38" dur="500"/>
                                            <p:tgtEl>
                                              <p:spTgt spid="55"/>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right)">
                                          <p:cBhvr>
                                            <p:cTn id="41" dur="500"/>
                                            <p:tgtEl>
                                              <p:spTgt spid="56"/>
                                            </p:tgtEl>
                                          </p:cBhvr>
                                        </p:animEffect>
                                      </p:childTnLst>
                                    </p:cTn>
                                  </p:par>
                                  <p:par>
                                    <p:cTn id="42" presetID="22" presetClass="entr" presetSubtype="2"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right)">
                                          <p:cBhvr>
                                            <p:cTn id="44" dur="500"/>
                                            <p:tgtEl>
                                              <p:spTgt spid="5"/>
                                            </p:tgtEl>
                                          </p:cBhvr>
                                        </p:animEffect>
                                      </p:childTnLst>
                                    </p:cTn>
                                  </p:par>
                                  <p:par>
                                    <p:cTn id="45" presetID="22" presetClass="entr" presetSubtype="2"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right)">
                                          <p:cBhvr>
                                            <p:cTn id="47" dur="500"/>
                                            <p:tgtEl>
                                              <p:spTgt spid="29"/>
                                            </p:tgtEl>
                                          </p:cBhvr>
                                        </p:animEffect>
                                      </p:childTnLst>
                                    </p:cTn>
                                  </p:par>
                                  <p:par>
                                    <p:cTn id="48" presetID="22" presetClass="entr" presetSubtype="2"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right)">
                                          <p:cBhvr>
                                            <p:cTn id="50" dur="500"/>
                                            <p:tgtEl>
                                              <p:spTgt spid="30"/>
                                            </p:tgtEl>
                                          </p:cBhvr>
                                        </p:animEffect>
                                      </p:childTnLst>
                                    </p:cTn>
                                  </p:par>
                                  <p:par>
                                    <p:cTn id="51" presetID="22" presetClass="entr" presetSubtype="2"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right)">
                                          <p:cBhvr>
                                            <p:cTn id="53" dur="500"/>
                                            <p:tgtEl>
                                              <p:spTgt spid="31"/>
                                            </p:tgtEl>
                                          </p:cBhvr>
                                        </p:animEffect>
                                      </p:childTnLst>
                                    </p:cTn>
                                  </p:par>
                                  <p:par>
                                    <p:cTn id="54" presetID="22" presetClass="entr" presetSubtype="2"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right)">
                                          <p:cBhvr>
                                            <p:cTn id="56" dur="500"/>
                                            <p:tgtEl>
                                              <p:spTgt spid="32"/>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right)">
                                          <p:cBhvr>
                                            <p:cTn id="59" dur="500"/>
                                            <p:tgtEl>
                                              <p:spTgt spid="25"/>
                                            </p:tgtEl>
                                          </p:cBhvr>
                                        </p:animEffect>
                                      </p:childTnLst>
                                    </p:cTn>
                                  </p:par>
                                  <p:par>
                                    <p:cTn id="60" presetID="22" presetClass="entr" presetSubtype="2"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right)">
                                          <p:cBhvr>
                                            <p:cTn id="62" dur="500"/>
                                            <p:tgtEl>
                                              <p:spTgt spid="35"/>
                                            </p:tgtEl>
                                          </p:cBhvr>
                                        </p:animEffect>
                                      </p:childTnLst>
                                    </p:cTn>
                                  </p:par>
                                  <p:par>
                                    <p:cTn id="63" presetID="22" presetClass="entr" presetSubtype="2"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right)">
                                          <p:cBhvr>
                                            <p:cTn id="65" dur="500"/>
                                            <p:tgtEl>
                                              <p:spTgt spid="58"/>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right)">
                                          <p:cBhvr>
                                            <p:cTn id="68" dur="500"/>
                                            <p:tgtEl>
                                              <p:spTgt spid="59"/>
                                            </p:tgtEl>
                                          </p:cBhvr>
                                        </p:animEffect>
                                      </p:childTnLst>
                                    </p:cTn>
                                  </p:par>
                                  <p:par>
                                    <p:cTn id="69" presetID="22" presetClass="entr" presetSubtype="2"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right)">
                                          <p:cBhvr>
                                            <p:cTn id="71" dur="500"/>
                                            <p:tgtEl>
                                              <p:spTgt spid="36"/>
                                            </p:tgtEl>
                                          </p:cBhvr>
                                        </p:animEffect>
                                      </p:childTnLst>
                                    </p:cTn>
                                  </p:par>
                                  <p:par>
                                    <p:cTn id="72" presetID="22" presetClass="entr" presetSubtype="2"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right)">
                                          <p:cBhvr>
                                            <p:cTn id="74" dur="500"/>
                                            <p:tgtEl>
                                              <p:spTgt spid="37"/>
                                            </p:tgtEl>
                                          </p:cBhvr>
                                        </p:animEffect>
                                      </p:childTnLst>
                                    </p:cTn>
                                  </p:par>
                                  <p:par>
                                    <p:cTn id="75" presetID="22" presetClass="entr" presetSubtype="2"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right)">
                                          <p:cBhvr>
                                            <p:cTn id="77" dur="500"/>
                                            <p:tgtEl>
                                              <p:spTgt spid="38"/>
                                            </p:tgtEl>
                                          </p:cBhvr>
                                        </p:animEffect>
                                      </p:childTnLst>
                                    </p:cTn>
                                  </p:par>
                                  <p:par>
                                    <p:cTn id="78" presetID="22" presetClass="entr" presetSubtype="2"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right)">
                                          <p:cBhvr>
                                            <p:cTn id="80" dur="500"/>
                                            <p:tgtEl>
                                              <p:spTgt spid="39"/>
                                            </p:tgtEl>
                                          </p:cBhvr>
                                        </p:animEffect>
                                      </p:childTnLst>
                                    </p:cTn>
                                  </p:par>
                                  <p:par>
                                    <p:cTn id="81" presetID="22" presetClass="entr" presetSubtype="2"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right)">
                                          <p:cBhvr>
                                            <p:cTn id="83" dur="500"/>
                                            <p:tgtEl>
                                              <p:spTgt spid="40"/>
                                            </p:tgtEl>
                                          </p:cBhvr>
                                        </p:animEffect>
                                      </p:childTnLst>
                                    </p:cTn>
                                  </p:par>
                                  <p:par>
                                    <p:cTn id="84" presetID="22" presetClass="entr" presetSubtype="2"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right)">
                                          <p:cBhvr>
                                            <p:cTn id="86" dur="500"/>
                                            <p:tgtEl>
                                              <p:spTgt spid="41"/>
                                            </p:tgtEl>
                                          </p:cBhvr>
                                        </p:animEffect>
                                      </p:childTnLst>
                                    </p:cTn>
                                  </p:par>
                                  <p:par>
                                    <p:cTn id="87" presetID="22" presetClass="entr" presetSubtype="2"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wipe(right)">
                                          <p:cBhvr>
                                            <p:cTn id="89" dur="500"/>
                                            <p:tgtEl>
                                              <p:spTgt spid="42"/>
                                            </p:tgtEl>
                                          </p:cBhvr>
                                        </p:animEffect>
                                      </p:childTnLst>
                                    </p:cTn>
                                  </p:par>
                                  <p:par>
                                    <p:cTn id="90" presetID="22" presetClass="entr" presetSubtype="2" fill="hold"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wipe(right)">
                                          <p:cBhvr>
                                            <p:cTn id="92" dur="500"/>
                                            <p:tgtEl>
                                              <p:spTgt spid="43"/>
                                            </p:tgtEl>
                                          </p:cBhvr>
                                        </p:animEffect>
                                      </p:childTnLst>
                                    </p:cTn>
                                  </p:par>
                                  <p:par>
                                    <p:cTn id="93" presetID="22" presetClass="entr" presetSubtype="2"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right)">
                                          <p:cBhvr>
                                            <p:cTn id="95" dur="500"/>
                                            <p:tgtEl>
                                              <p:spTgt spid="44"/>
                                            </p:tgtEl>
                                          </p:cBhvr>
                                        </p:animEffect>
                                      </p:childTnLst>
                                    </p:cTn>
                                  </p:par>
                                  <p:par>
                                    <p:cTn id="96" presetID="22" presetClass="entr" presetSubtype="2" fill="hold"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wipe(right)">
                                          <p:cBhvr>
                                            <p:cTn id="98" dur="500"/>
                                            <p:tgtEl>
                                              <p:spTgt spid="49"/>
                                            </p:tgtEl>
                                          </p:cBhvr>
                                        </p:animEffect>
                                      </p:childTnLst>
                                    </p:cTn>
                                  </p:par>
                                  <p:par>
                                    <p:cTn id="99" presetID="22" presetClass="entr" presetSubtype="2"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wipe(right)">
                                          <p:cBhvr>
                                            <p:cTn id="101" dur="500"/>
                                            <p:tgtEl>
                                              <p:spTgt spid="50"/>
                                            </p:tgtEl>
                                          </p:cBhvr>
                                        </p:animEffect>
                                      </p:childTnLst>
                                    </p:cTn>
                                  </p:par>
                                  <p:par>
                                    <p:cTn id="102" presetID="22" presetClass="entr" presetSubtype="2" fill="hold" nodeType="with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wipe(right)">
                                          <p:cBhvr>
                                            <p:cTn id="104" dur="500"/>
                                            <p:tgtEl>
                                              <p:spTgt spid="48"/>
                                            </p:tgtEl>
                                          </p:cBhvr>
                                        </p:animEffect>
                                      </p:childTnLst>
                                    </p:cTn>
                                  </p:par>
                                  <p:par>
                                    <p:cTn id="105" presetID="22" presetClass="entr" presetSubtype="2"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wipe(right)">
                                          <p:cBhvr>
                                            <p:cTn id="107" dur="500"/>
                                            <p:tgtEl>
                                              <p:spTgt spid="51"/>
                                            </p:tgtEl>
                                          </p:cBhvr>
                                        </p:animEffect>
                                      </p:childTnLst>
                                    </p:cTn>
                                  </p:par>
                                  <p:par>
                                    <p:cTn id="108" presetID="22" presetClass="entr" presetSubtype="2"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wipe(right)">
                                          <p:cBhvr>
                                            <p:cTn id="110" dur="500"/>
                                            <p:tgtEl>
                                              <p:spTgt spid="52"/>
                                            </p:tgtEl>
                                          </p:cBhvr>
                                        </p:animEffect>
                                      </p:childTnLst>
                                    </p:cTn>
                                  </p:par>
                                  <p:par>
                                    <p:cTn id="111" presetID="22" presetClass="entr" presetSubtype="2" fill="hold" nodeType="with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wipe(right)">
                                          <p:cBhvr>
                                            <p:cTn id="113" dur="500"/>
                                            <p:tgtEl>
                                              <p:spTgt spid="53"/>
                                            </p:tgtEl>
                                          </p:cBhvr>
                                        </p:animEffect>
                                      </p:childTnLst>
                                    </p:cTn>
                                  </p:par>
                                </p:childTnLst>
                              </p:cTn>
                            </p:par>
                            <p:par>
                              <p:cTn id="114" fill="hold">
                                <p:stCondLst>
                                  <p:cond delay="1000"/>
                                </p:stCondLst>
                                <p:childTnLst>
                                  <p:par>
                                    <p:cTn id="115" presetID="2" presetClass="entr" presetSubtype="4" accel="61000" fill="hold" nodeType="afterEffect">
                                      <p:stCondLst>
                                        <p:cond delay="0"/>
                                      </p:stCondLst>
                                      <p:childTnLst>
                                        <p:set>
                                          <p:cBhvr>
                                            <p:cTn id="116" dur="1" fill="hold">
                                              <p:stCondLst>
                                                <p:cond delay="0"/>
                                              </p:stCondLst>
                                            </p:cTn>
                                            <p:tgtEl>
                                              <p:spTgt spid="46"/>
                                            </p:tgtEl>
                                            <p:attrNameLst>
                                              <p:attrName>style.visibility</p:attrName>
                                            </p:attrNameLst>
                                          </p:cBhvr>
                                          <p:to>
                                            <p:strVal val="visible"/>
                                          </p:to>
                                        </p:set>
                                        <p:anim calcmode="lin" valueType="num">
                                          <p:cBhvr additive="base">
                                            <p:cTn id="117" dur="1000" fill="hold"/>
                                            <p:tgtEl>
                                              <p:spTgt spid="46"/>
                                            </p:tgtEl>
                                            <p:attrNameLst>
                                              <p:attrName>ppt_x</p:attrName>
                                            </p:attrNameLst>
                                          </p:cBhvr>
                                          <p:tavLst>
                                            <p:tav tm="0">
                                              <p:val>
                                                <p:strVal val="#ppt_x"/>
                                              </p:val>
                                            </p:tav>
                                            <p:tav tm="100000">
                                              <p:val>
                                                <p:strVal val="#ppt_x"/>
                                              </p:val>
                                            </p:tav>
                                          </p:tavLst>
                                        </p:anim>
                                        <p:anim calcmode="lin" valueType="num">
                                          <p:cBhvr additive="base">
                                            <p:cTn id="118" dur="1000" fill="hold"/>
                                            <p:tgtEl>
                                              <p:spTgt spid="46"/>
                                            </p:tgtEl>
                                            <p:attrNameLst>
                                              <p:attrName>ppt_y</p:attrName>
                                            </p:attrNameLst>
                                          </p:cBhvr>
                                          <p:tavLst>
                                            <p:tav tm="0">
                                              <p:val>
                                                <p:strVal val="1+#ppt_h/2"/>
                                              </p:val>
                                            </p:tav>
                                            <p:tav tm="100000">
                                              <p:val>
                                                <p:strVal val="#ppt_y"/>
                                              </p:val>
                                            </p:tav>
                                          </p:tavLst>
                                        </p:anim>
                                      </p:childTnLst>
                                    </p:cTn>
                                  </p:par>
                                  <p:par>
                                    <p:cTn id="119" presetID="2" presetClass="entr" presetSubtype="1" accel="4610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 calcmode="lin" valueType="num">
                                          <p:cBhvr additive="base">
                                            <p:cTn id="121" dur="1000" fill="hold"/>
                                            <p:tgtEl>
                                              <p:spTgt spid="61"/>
                                            </p:tgtEl>
                                            <p:attrNameLst>
                                              <p:attrName>ppt_x</p:attrName>
                                            </p:attrNameLst>
                                          </p:cBhvr>
                                          <p:tavLst>
                                            <p:tav tm="0">
                                              <p:val>
                                                <p:strVal val="#ppt_x"/>
                                              </p:val>
                                            </p:tav>
                                            <p:tav tm="100000">
                                              <p:val>
                                                <p:strVal val="#ppt_x"/>
                                              </p:val>
                                            </p:tav>
                                          </p:tavLst>
                                        </p:anim>
                                        <p:anim calcmode="lin" valueType="num">
                                          <p:cBhvr additive="base">
                                            <p:cTn id="122" dur="1000" fill="hold"/>
                                            <p:tgtEl>
                                              <p:spTgt spid="61"/>
                                            </p:tgtEl>
                                            <p:attrNameLst>
                                              <p:attrName>ppt_y</p:attrName>
                                            </p:attrNameLst>
                                          </p:cBhvr>
                                          <p:tavLst>
                                            <p:tav tm="0">
                                              <p:val>
                                                <p:strVal val="0-#ppt_h/2"/>
                                              </p:val>
                                            </p:tav>
                                            <p:tav tm="100000">
                                              <p:val>
                                                <p:strVal val="#ppt_y"/>
                                              </p:val>
                                            </p:tav>
                                          </p:tavLst>
                                        </p:anim>
                                      </p:childTnLst>
                                    </p:cTn>
                                  </p:par>
                                  <p:par>
                                    <p:cTn id="123" presetID="22" presetClass="entr" presetSubtype="8" fill="hold" grpId="0" nodeType="with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wipe(left)">
                                          <p:cBhvr>
                                            <p:cTn id="12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p:bldP spid="22" grpId="0"/>
          <p:bldP spid="23" grpId="0"/>
          <p:bldP spid="24" grpId="0"/>
          <p:bldP spid="25" grpId="0"/>
          <p:bldP spid="34" grpId="0"/>
          <p:bldP spid="55" grpId="0"/>
          <p:bldP spid="56" grpId="0"/>
          <p:bldP spid="59" grpId="0"/>
          <p:bldP spid="45" grpId="0" animBg="1"/>
          <p:bldP spid="61"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燕尾形箭头 30">
            <a:extLst>
              <a:ext uri="{FF2B5EF4-FFF2-40B4-BE49-F238E27FC236}">
                <a16:creationId xmlns:a16="http://schemas.microsoft.com/office/drawing/2014/main" id="{0886E02F-F1FD-43F1-8DBD-9F67E81AE7C8}"/>
              </a:ext>
            </a:extLst>
          </p:cNvPr>
          <p:cNvSpPr/>
          <p:nvPr/>
        </p:nvSpPr>
        <p:spPr>
          <a:xfrm>
            <a:off x="323528" y="562795"/>
            <a:ext cx="1152128" cy="2286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nvGrpSpPr>
          <p:cNvPr id="7" name="组合 6">
            <a:extLst>
              <a:ext uri="{FF2B5EF4-FFF2-40B4-BE49-F238E27FC236}">
                <a16:creationId xmlns:a16="http://schemas.microsoft.com/office/drawing/2014/main" id="{FA8A0AC8-B7F6-4415-B40A-6AFCCA861690}"/>
              </a:ext>
            </a:extLst>
          </p:cNvPr>
          <p:cNvGrpSpPr/>
          <p:nvPr/>
        </p:nvGrpSpPr>
        <p:grpSpPr>
          <a:xfrm>
            <a:off x="445549" y="277956"/>
            <a:ext cx="814084" cy="814084"/>
            <a:chOff x="1278794" y="3334906"/>
            <a:chExt cx="914014" cy="914014"/>
          </a:xfrm>
        </p:grpSpPr>
        <p:grpSp>
          <p:nvGrpSpPr>
            <p:cNvPr id="8" name="组合 7">
              <a:extLst>
                <a:ext uri="{FF2B5EF4-FFF2-40B4-BE49-F238E27FC236}">
                  <a16:creationId xmlns:a16="http://schemas.microsoft.com/office/drawing/2014/main" id="{17D4936A-FFFA-4120-8AD0-66C7FBFE8AE8}"/>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0" name="同心圆 34">
                <a:extLst>
                  <a:ext uri="{FF2B5EF4-FFF2-40B4-BE49-F238E27FC236}">
                    <a16:creationId xmlns:a16="http://schemas.microsoft.com/office/drawing/2014/main" id="{DB503D44-7A30-497A-AE22-89CC44688BF9}"/>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11" name="椭圆 10">
                <a:extLst>
                  <a:ext uri="{FF2B5EF4-FFF2-40B4-BE49-F238E27FC236}">
                    <a16:creationId xmlns:a16="http://schemas.microsoft.com/office/drawing/2014/main" id="{4802A340-7908-4819-8DB7-D5BDD858807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9" name="TextBox 33">
              <a:extLst>
                <a:ext uri="{FF2B5EF4-FFF2-40B4-BE49-F238E27FC236}">
                  <a16:creationId xmlns:a16="http://schemas.microsoft.com/office/drawing/2014/main" id="{9DD45C91-4A55-4AF5-90E1-32268353E544}"/>
                </a:ext>
              </a:extLst>
            </p:cNvPr>
            <p:cNvSpPr txBox="1"/>
            <p:nvPr/>
          </p:nvSpPr>
          <p:spPr>
            <a:xfrm>
              <a:off x="1283776" y="3633960"/>
              <a:ext cx="898447" cy="311001"/>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其他理论</a:t>
              </a:r>
            </a:p>
          </p:txBody>
        </p:sp>
      </p:grpSp>
      <p:sp>
        <p:nvSpPr>
          <p:cNvPr id="27" name="椭圆 26">
            <a:extLst>
              <a:ext uri="{FF2B5EF4-FFF2-40B4-BE49-F238E27FC236}">
                <a16:creationId xmlns:a16="http://schemas.microsoft.com/office/drawing/2014/main" id="{36946A12-934D-44F7-B8A1-60F0480C3A46}"/>
              </a:ext>
            </a:extLst>
          </p:cNvPr>
          <p:cNvSpPr/>
          <p:nvPr/>
        </p:nvSpPr>
        <p:spPr>
          <a:xfrm>
            <a:off x="409555" y="97689"/>
            <a:ext cx="428857" cy="428857"/>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30" name="TextBox 40">
            <a:extLst>
              <a:ext uri="{FF2B5EF4-FFF2-40B4-BE49-F238E27FC236}">
                <a16:creationId xmlns:a16="http://schemas.microsoft.com/office/drawing/2014/main" id="{B07F844F-6902-48AE-B8A1-9EA55155F263}"/>
              </a:ext>
            </a:extLst>
          </p:cNvPr>
          <p:cNvSpPr txBox="1"/>
          <p:nvPr/>
        </p:nvSpPr>
        <p:spPr>
          <a:xfrm>
            <a:off x="1571306" y="524992"/>
            <a:ext cx="1224136" cy="206275"/>
          </a:xfrm>
          <a:prstGeom prst="rect">
            <a:avLst/>
          </a:prstGeom>
          <a:noFill/>
        </p:spPr>
        <p:txBody>
          <a:bodyPr wrap="square" lIns="0" tIns="0" rIns="0" bIns="0" rtlCol="0">
            <a:spAutoFit/>
          </a:bodyPr>
          <a:lstStyle/>
          <a:p>
            <a:pPr algn="ctr">
              <a:lnSpc>
                <a:spcPct val="150000"/>
              </a:lnSpc>
            </a:pPr>
            <a:r>
              <a:rPr lang="en-US" altLang="zh-CN" sz="1000" dirty="0">
                <a:latin typeface="+mj-ea"/>
                <a:ea typeface="+mj-ea"/>
              </a:rPr>
              <a:t>JP.</a:t>
            </a:r>
            <a:r>
              <a:rPr lang="zh-CN" altLang="en-US" sz="1000" dirty="0">
                <a:latin typeface="+mj-ea"/>
                <a:ea typeface="+mj-ea"/>
              </a:rPr>
              <a:t>摩根</a:t>
            </a:r>
            <a:endParaRPr lang="en-US" altLang="zh-CN" sz="1000" dirty="0">
              <a:latin typeface="+mj-ea"/>
              <a:ea typeface="+mj-ea"/>
            </a:endParaRPr>
          </a:p>
        </p:txBody>
      </p:sp>
      <p:sp>
        <p:nvSpPr>
          <p:cNvPr id="31" name="Freeform 5">
            <a:extLst>
              <a:ext uri="{FF2B5EF4-FFF2-40B4-BE49-F238E27FC236}">
                <a16:creationId xmlns:a16="http://schemas.microsoft.com/office/drawing/2014/main" id="{1E968B4B-19B2-4E9F-B2FB-91C8002564CE}"/>
              </a:ext>
            </a:extLst>
          </p:cNvPr>
          <p:cNvSpPr/>
          <p:nvPr/>
        </p:nvSpPr>
        <p:spPr bwMode="auto">
          <a:xfrm>
            <a:off x="1674144" y="551180"/>
            <a:ext cx="177720" cy="364386"/>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32" name="Freeform 5">
            <a:extLst>
              <a:ext uri="{FF2B5EF4-FFF2-40B4-BE49-F238E27FC236}">
                <a16:creationId xmlns:a16="http://schemas.microsoft.com/office/drawing/2014/main" id="{CFEADF03-3AD1-4638-B0CC-E74409FBE7F5}"/>
              </a:ext>
            </a:extLst>
          </p:cNvPr>
          <p:cNvSpPr/>
          <p:nvPr/>
        </p:nvSpPr>
        <p:spPr bwMode="auto">
          <a:xfrm flipH="1">
            <a:off x="2560733" y="541711"/>
            <a:ext cx="177720" cy="36902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33" name="TextBox 40">
            <a:extLst>
              <a:ext uri="{FF2B5EF4-FFF2-40B4-BE49-F238E27FC236}">
                <a16:creationId xmlns:a16="http://schemas.microsoft.com/office/drawing/2014/main" id="{9B5AC037-057F-40F8-AE82-C639847DF809}"/>
              </a:ext>
            </a:extLst>
          </p:cNvPr>
          <p:cNvSpPr txBox="1"/>
          <p:nvPr/>
        </p:nvSpPr>
        <p:spPr>
          <a:xfrm>
            <a:off x="1592553" y="687043"/>
            <a:ext cx="1224136" cy="203645"/>
          </a:xfrm>
          <a:prstGeom prst="rect">
            <a:avLst/>
          </a:prstGeom>
          <a:noFill/>
        </p:spPr>
        <p:txBody>
          <a:bodyPr wrap="square" lIns="0" tIns="0" rIns="0" bIns="0" rtlCol="0">
            <a:spAutoFit/>
          </a:bodyPr>
          <a:lstStyle/>
          <a:p>
            <a:pPr algn="ctr">
              <a:lnSpc>
                <a:spcPct val="150000"/>
              </a:lnSpc>
            </a:pPr>
            <a:r>
              <a:rPr lang="en-US" altLang="zh-CN" sz="1000" dirty="0" err="1">
                <a:latin typeface="+mj-ea"/>
                <a:ea typeface="+mj-ea"/>
              </a:rPr>
              <a:t>VaR</a:t>
            </a:r>
            <a:r>
              <a:rPr lang="zh-CN" altLang="en-US" sz="1000" dirty="0">
                <a:latin typeface="+mj-ea"/>
                <a:ea typeface="+mj-ea"/>
              </a:rPr>
              <a:t>风险管理</a:t>
            </a:r>
            <a:endParaRPr lang="en-US" altLang="zh-CN" sz="1000" dirty="0">
              <a:latin typeface="+mj-ea"/>
              <a:ea typeface="+mj-ea"/>
            </a:endParaRPr>
          </a:p>
        </p:txBody>
      </p:sp>
      <p:sp>
        <p:nvSpPr>
          <p:cNvPr id="38" name="TextBox 26">
            <a:extLst>
              <a:ext uri="{FF2B5EF4-FFF2-40B4-BE49-F238E27FC236}">
                <a16:creationId xmlns:a16="http://schemas.microsoft.com/office/drawing/2014/main" id="{C6391C9C-ADFA-4EDE-89B7-34BB7898A15C}"/>
              </a:ext>
            </a:extLst>
          </p:cNvPr>
          <p:cNvSpPr txBox="1"/>
          <p:nvPr/>
        </p:nvSpPr>
        <p:spPr>
          <a:xfrm>
            <a:off x="3144659" y="481353"/>
            <a:ext cx="3947621" cy="1819472"/>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75000"/>
                    <a:lumOff val="25000"/>
                  </a:schemeClr>
                </a:solidFill>
              </a:rPr>
              <a:t>20</a:t>
            </a:r>
            <a:r>
              <a:rPr lang="zh-CN" altLang="en-US" dirty="0">
                <a:solidFill>
                  <a:schemeClr val="tx1">
                    <a:lumMod val="75000"/>
                    <a:lumOff val="25000"/>
                  </a:schemeClr>
                </a:solidFill>
              </a:rPr>
              <a:t>世纪</a:t>
            </a:r>
            <a:r>
              <a:rPr lang="en-US" altLang="zh-CN" dirty="0">
                <a:solidFill>
                  <a:schemeClr val="tx1">
                    <a:lumMod val="75000"/>
                    <a:lumOff val="25000"/>
                  </a:schemeClr>
                </a:solidFill>
              </a:rPr>
              <a:t>90</a:t>
            </a:r>
            <a:r>
              <a:rPr lang="zh-CN" altLang="en-US" dirty="0">
                <a:solidFill>
                  <a:schemeClr val="tx1">
                    <a:lumMod val="75000"/>
                    <a:lumOff val="25000"/>
                  </a:schemeClr>
                </a:solidFill>
              </a:rPr>
              <a:t>年代金融学家更加注重金融风险的管理。</a:t>
            </a:r>
            <a:endParaRPr lang="en-US" altLang="zh-CN" dirty="0">
              <a:solidFill>
                <a:schemeClr val="tx1">
                  <a:lumMod val="75000"/>
                  <a:lumOff val="25000"/>
                </a:schemeClr>
              </a:solidFill>
            </a:endParaRPr>
          </a:p>
          <a:p>
            <a:r>
              <a:rPr lang="en-US" altLang="zh-CN" dirty="0">
                <a:solidFill>
                  <a:schemeClr val="tx1">
                    <a:lumMod val="75000"/>
                    <a:lumOff val="25000"/>
                  </a:schemeClr>
                </a:solidFill>
              </a:rPr>
              <a:t>VaR(</a:t>
            </a:r>
            <a:r>
              <a:rPr lang="zh-CN" altLang="en-US" dirty="0">
                <a:solidFill>
                  <a:schemeClr val="tx1">
                    <a:lumMod val="75000"/>
                    <a:lumOff val="25000"/>
                  </a:schemeClr>
                </a:solidFill>
              </a:rPr>
              <a:t>即</a:t>
            </a:r>
            <a:r>
              <a:rPr lang="en-US" altLang="zh-CN" dirty="0">
                <a:solidFill>
                  <a:schemeClr val="tx1">
                    <a:lumMod val="75000"/>
                    <a:lumOff val="25000"/>
                  </a:schemeClr>
                </a:solidFill>
              </a:rPr>
              <a:t>Value at Risk)</a:t>
            </a:r>
            <a:r>
              <a:rPr lang="zh-CN" altLang="en-US" dirty="0">
                <a:solidFill>
                  <a:schemeClr val="tx1">
                    <a:lumMod val="75000"/>
                    <a:lumOff val="25000"/>
                  </a:schemeClr>
                </a:solidFill>
              </a:rPr>
              <a:t>模型风险管理数学模型，常用于金融机构的风险管理，于</a:t>
            </a:r>
            <a:r>
              <a:rPr lang="en-US" altLang="zh-CN" dirty="0">
                <a:solidFill>
                  <a:schemeClr val="tx1">
                    <a:lumMod val="75000"/>
                    <a:lumOff val="25000"/>
                  </a:schemeClr>
                </a:solidFill>
              </a:rPr>
              <a:t>1993</a:t>
            </a:r>
            <a:r>
              <a:rPr lang="zh-CN" altLang="en-US" dirty="0">
                <a:solidFill>
                  <a:schemeClr val="tx1">
                    <a:lumMod val="75000"/>
                    <a:lumOff val="25000"/>
                  </a:schemeClr>
                </a:solidFill>
              </a:rPr>
              <a:t>年提出。</a:t>
            </a:r>
            <a:endParaRPr lang="en-US" altLang="zh-CN" dirty="0">
              <a:solidFill>
                <a:schemeClr val="tx1">
                  <a:lumMod val="75000"/>
                  <a:lumOff val="25000"/>
                </a:schemeClr>
              </a:solidFill>
            </a:endParaRPr>
          </a:p>
          <a:p>
            <a:r>
              <a:rPr lang="en-US" altLang="zh-CN" dirty="0">
                <a:solidFill>
                  <a:schemeClr val="tx1">
                    <a:lumMod val="75000"/>
                    <a:lumOff val="25000"/>
                  </a:schemeClr>
                </a:solidFill>
              </a:rPr>
              <a:t>VaR</a:t>
            </a:r>
            <a:r>
              <a:rPr lang="zh-CN" altLang="en-US" dirty="0">
                <a:solidFill>
                  <a:schemeClr val="tx1">
                    <a:lumMod val="75000"/>
                    <a:lumOff val="25000"/>
                  </a:schemeClr>
                </a:solidFill>
              </a:rPr>
              <a:t>在风险管理的应用主要用于风险控制、业绩评估、估算风险性资本。</a:t>
            </a:r>
            <a:endParaRPr lang="en-US" altLang="zh-CN" dirty="0">
              <a:solidFill>
                <a:schemeClr val="tx1">
                  <a:lumMod val="75000"/>
                  <a:lumOff val="25000"/>
                </a:schemeClr>
              </a:solidFill>
            </a:endParaRPr>
          </a:p>
          <a:p>
            <a:r>
              <a:rPr lang="en-US" altLang="zh-CN" dirty="0">
                <a:solidFill>
                  <a:schemeClr val="tx1">
                    <a:lumMod val="75000"/>
                    <a:lumOff val="25000"/>
                  </a:schemeClr>
                </a:solidFill>
              </a:rPr>
              <a:t>VaR</a:t>
            </a:r>
            <a:r>
              <a:rPr lang="zh-CN" altLang="en-US" dirty="0">
                <a:solidFill>
                  <a:schemeClr val="tx1">
                    <a:lumMod val="75000"/>
                    <a:lumOff val="25000"/>
                  </a:schemeClr>
                </a:solidFill>
              </a:rPr>
              <a:t>在期货上的应用主要可以使期货投资者了解目前市场上的风险是不是过大，可以让期货投资者在期货交易之前判断期货交易的时机是否恰当，以及模前所承担的风险是否超过可忍受的限度。</a:t>
            </a:r>
            <a:endParaRPr lang="en-US" altLang="zh-CN" dirty="0">
              <a:solidFill>
                <a:schemeClr val="tx1">
                  <a:lumMod val="75000"/>
                  <a:lumOff val="25000"/>
                </a:schemeClr>
              </a:solidFill>
            </a:endParaRPr>
          </a:p>
          <a:p>
            <a:r>
              <a:rPr lang="zh-CN" altLang="en-US" dirty="0">
                <a:solidFill>
                  <a:schemeClr val="tx1">
                    <a:lumMod val="75000"/>
                    <a:lumOff val="25000"/>
                  </a:schemeClr>
                </a:solidFill>
              </a:rPr>
              <a:t>主要方法有：方差</a:t>
            </a:r>
            <a:r>
              <a:rPr lang="en-US" altLang="zh-CN" dirty="0">
                <a:solidFill>
                  <a:schemeClr val="tx1">
                    <a:lumMod val="75000"/>
                    <a:lumOff val="25000"/>
                  </a:schemeClr>
                </a:solidFill>
              </a:rPr>
              <a:t>-</a:t>
            </a:r>
            <a:r>
              <a:rPr lang="zh-CN" altLang="en-US" dirty="0">
                <a:solidFill>
                  <a:schemeClr val="tx1">
                    <a:lumMod val="75000"/>
                    <a:lumOff val="25000"/>
                  </a:schemeClr>
                </a:solidFill>
              </a:rPr>
              <a:t>协方差、历史模拟和蒙特卡洛方法。 </a:t>
            </a:r>
            <a:endParaRPr lang="en-US" altLang="zh-CN" dirty="0">
              <a:solidFill>
                <a:schemeClr val="tx1">
                  <a:lumMod val="75000"/>
                  <a:lumOff val="25000"/>
                </a:schemeClr>
              </a:solidFill>
            </a:endParaRPr>
          </a:p>
        </p:txBody>
      </p:sp>
      <p:pic>
        <p:nvPicPr>
          <p:cNvPr id="4" name="图片 3">
            <a:extLst>
              <a:ext uri="{FF2B5EF4-FFF2-40B4-BE49-F238E27FC236}">
                <a16:creationId xmlns:a16="http://schemas.microsoft.com/office/drawing/2014/main" id="{9F5EE8D4-44F4-4EFB-AAC6-98CEB6142DF5}"/>
              </a:ext>
            </a:extLst>
          </p:cNvPr>
          <p:cNvPicPr>
            <a:picLocks noChangeAspect="1"/>
          </p:cNvPicPr>
          <p:nvPr/>
        </p:nvPicPr>
        <p:blipFill>
          <a:blip r:embed="rId3"/>
          <a:stretch>
            <a:fillRect/>
          </a:stretch>
        </p:blipFill>
        <p:spPr>
          <a:xfrm>
            <a:off x="7283832" y="524992"/>
            <a:ext cx="1219048" cy="257143"/>
          </a:xfrm>
          <a:prstGeom prst="rect">
            <a:avLst/>
          </a:prstGeom>
        </p:spPr>
      </p:pic>
      <p:sp>
        <p:nvSpPr>
          <p:cNvPr id="22" name="TextBox 33">
            <a:extLst>
              <a:ext uri="{FF2B5EF4-FFF2-40B4-BE49-F238E27FC236}">
                <a16:creationId xmlns:a16="http://schemas.microsoft.com/office/drawing/2014/main" id="{A7FF683B-13C6-46D8-A994-3416713DE525}"/>
              </a:ext>
            </a:extLst>
          </p:cNvPr>
          <p:cNvSpPr txBox="1"/>
          <p:nvPr/>
        </p:nvSpPr>
        <p:spPr>
          <a:xfrm>
            <a:off x="620171" y="2630708"/>
            <a:ext cx="1944763"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举例：方差</a:t>
            </a:r>
            <a:r>
              <a:rPr lang="en-US" altLang="zh-CN" sz="1200" b="1" dirty="0">
                <a:solidFill>
                  <a:schemeClr val="accent1"/>
                </a:solidFill>
                <a:latin typeface="微软雅黑" panose="020B0503020204020204" pitchFamily="34" charset="-122"/>
                <a:ea typeface="微软雅黑" panose="020B0503020204020204" pitchFamily="34" charset="-122"/>
              </a:rPr>
              <a:t>-</a:t>
            </a:r>
            <a:r>
              <a:rPr lang="zh-CN" altLang="en-US" sz="1200" b="1" dirty="0">
                <a:solidFill>
                  <a:schemeClr val="accent1"/>
                </a:solidFill>
                <a:latin typeface="微软雅黑" panose="020B0503020204020204" pitchFamily="34" charset="-122"/>
                <a:ea typeface="微软雅黑" panose="020B0503020204020204" pitchFamily="34" charset="-122"/>
              </a:rPr>
              <a:t>协方差方法：</a:t>
            </a:r>
          </a:p>
        </p:txBody>
      </p:sp>
      <p:sp>
        <p:nvSpPr>
          <p:cNvPr id="23" name="TextBox 33">
            <a:extLst>
              <a:ext uri="{FF2B5EF4-FFF2-40B4-BE49-F238E27FC236}">
                <a16:creationId xmlns:a16="http://schemas.microsoft.com/office/drawing/2014/main" id="{D7750F68-30BC-4886-90A0-E15791AC1D33}"/>
              </a:ext>
            </a:extLst>
          </p:cNvPr>
          <p:cNvSpPr txBox="1"/>
          <p:nvPr/>
        </p:nvSpPr>
        <p:spPr>
          <a:xfrm>
            <a:off x="340019" y="2920156"/>
            <a:ext cx="4075155" cy="1015663"/>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假设一个价值为</a:t>
            </a:r>
            <a:r>
              <a:rPr lang="en-US" altLang="zh-CN" sz="1200" b="1" dirty="0">
                <a:latin typeface="微软雅黑" panose="020B0503020204020204" pitchFamily="34" charset="-122"/>
                <a:ea typeface="微软雅黑" panose="020B0503020204020204" pitchFamily="34" charset="-122"/>
              </a:rPr>
              <a:t>100</a:t>
            </a:r>
            <a:r>
              <a:rPr lang="zh-CN" altLang="en-US" sz="1200" b="1" dirty="0">
                <a:latin typeface="微软雅黑" panose="020B0503020204020204" pitchFamily="34" charset="-122"/>
                <a:ea typeface="微软雅黑" panose="020B0503020204020204" pitchFamily="34" charset="-122"/>
              </a:rPr>
              <a:t>万元的股票头寸，日波动率为</a:t>
            </a:r>
            <a:r>
              <a:rPr lang="en-US" altLang="zh-CN" sz="1200" b="1" dirty="0">
                <a:latin typeface="微软雅黑" panose="020B0503020204020204" pitchFamily="34" charset="-122"/>
                <a:ea typeface="微软雅黑" panose="020B0503020204020204" pitchFamily="34" charset="-122"/>
              </a:rPr>
              <a:t>1.9%</a:t>
            </a:r>
            <a:r>
              <a:rPr lang="zh-CN" altLang="en-US"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假定该投资组合的价值变动服从正态分布，投资组合的</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价值预期变动为零。计算</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天时间置信水平为</a:t>
            </a:r>
            <a:r>
              <a:rPr lang="en-US" altLang="zh-CN" sz="1200" b="1" dirty="0">
                <a:latin typeface="微软雅黑" panose="020B0503020204020204" pitchFamily="34" charset="-122"/>
                <a:ea typeface="微软雅黑" panose="020B0503020204020204" pitchFamily="34" charset="-122"/>
              </a:rPr>
              <a:t>99%</a:t>
            </a:r>
            <a:r>
              <a:rPr lang="zh-CN" altLang="en-US" sz="1200" b="1" dirty="0">
                <a:latin typeface="微软雅黑" panose="020B0503020204020204" pitchFamily="34" charset="-122"/>
                <a:ea typeface="微软雅黑" panose="020B0503020204020204" pitchFamily="34" charset="-122"/>
              </a:rPr>
              <a:t>的</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在险值。（在险值指的是市场在正常波动下，某一金融资</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产或者证券组合的最大可能损失）</a:t>
            </a:r>
          </a:p>
        </p:txBody>
      </p:sp>
      <mc:AlternateContent xmlns:mc="http://schemas.openxmlformats.org/markup-compatibility/2006" xmlns:a14="http://schemas.microsoft.com/office/drawing/2010/main">
        <mc:Choice Requires="a14">
          <p:sp>
            <p:nvSpPr>
              <p:cNvPr id="24" name="TextBox 33">
                <a:extLst>
                  <a:ext uri="{FF2B5EF4-FFF2-40B4-BE49-F238E27FC236}">
                    <a16:creationId xmlns:a16="http://schemas.microsoft.com/office/drawing/2014/main" id="{415BDA4A-4EDC-4F10-8B71-C66FB4F54C3F}"/>
                  </a:ext>
                </a:extLst>
              </p:cNvPr>
              <p:cNvSpPr txBox="1"/>
              <p:nvPr/>
            </p:nvSpPr>
            <p:spPr>
              <a:xfrm>
                <a:off x="4675742" y="2920156"/>
                <a:ext cx="3827138" cy="844783"/>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rPr>
                  <a:t>N = 10</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c = 99%</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S=1000000</a:t>
                </a:r>
                <a:r>
                  <a:rPr lang="zh-CN" altLang="en-US" sz="1200" b="1" dirty="0">
                    <a:latin typeface="微软雅黑" panose="020B0503020204020204" pitchFamily="34" charset="-122"/>
                    <a:ea typeface="微软雅黑" panose="020B0503020204020204" pitchFamily="34" charset="-122"/>
                  </a:rPr>
                  <a:t>元，</a:t>
                </a:r>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天的</a:t>
                </a:r>
                <a:r>
                  <a:rPr lang="en-US" altLang="zh-CN" sz="1200" b="1" dirty="0" err="1">
                    <a:latin typeface="微软雅黑" panose="020B0503020204020204" pitchFamily="34" charset="-122"/>
                    <a:ea typeface="微软雅黑" panose="020B0503020204020204" pitchFamily="34" charset="-122"/>
                  </a:rPr>
                  <a:t>VaR</a:t>
                </a:r>
                <a:r>
                  <a:rPr lang="zh-CN" altLang="en-US" sz="1200" b="1" dirty="0">
                    <a:latin typeface="微软雅黑" panose="020B0503020204020204" pitchFamily="34" charset="-122"/>
                    <a:ea typeface="微软雅黑" panose="020B0503020204020204" pitchFamily="34" charset="-122"/>
                  </a:rPr>
                  <a:t>为：</a:t>
                </a:r>
                <a:endParaRPr lang="en-US" altLang="zh-CN" sz="1200" b="1" dirty="0">
                  <a:latin typeface="微软雅黑" panose="020B0503020204020204" pitchFamily="34" charset="-122"/>
                  <a:ea typeface="微软雅黑" panose="020B0503020204020204" pitchFamily="34" charset="-122"/>
                </a:endParaRPr>
              </a:p>
              <a:p>
                <a:r>
                  <a:rPr lang="en-US" altLang="zh-CN" sz="1200" b="1" dirty="0" err="1">
                    <a:latin typeface="微软雅黑" panose="020B0503020204020204" pitchFamily="34" charset="-122"/>
                    <a:ea typeface="微软雅黑" panose="020B0503020204020204" pitchFamily="34" charset="-122"/>
                  </a:rPr>
                  <a:t>VaR</a:t>
                </a:r>
                <a:r>
                  <a:rPr lang="en-US" altLang="zh-CN" sz="1200" b="1" dirty="0">
                    <a:latin typeface="微软雅黑" panose="020B0503020204020204" pitchFamily="34" charset="-122"/>
                    <a:ea typeface="微软雅黑" panose="020B0503020204020204" pitchFamily="34" charset="-122"/>
                  </a:rPr>
                  <a:t> = -1000000</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0.019</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-2.33</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 44270</a:t>
                </a:r>
                <a:r>
                  <a:rPr lang="zh-CN" altLang="en-US" sz="1200" b="1" dirty="0">
                    <a:latin typeface="微软雅黑" panose="020B0503020204020204" pitchFamily="34" charset="-122"/>
                    <a:ea typeface="微软雅黑" panose="020B0503020204020204" pitchFamily="34" charset="-122"/>
                  </a:rPr>
                  <a:t>元</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因此</a:t>
                </a:r>
                <a:r>
                  <a:rPr lang="en-US" altLang="zh-CN" sz="1200" b="1" dirty="0">
                    <a:latin typeface="微软雅黑" panose="020B0503020204020204" pitchFamily="34" charset="-122"/>
                    <a:ea typeface="微软雅黑" panose="020B0503020204020204" pitchFamily="34" charset="-122"/>
                  </a:rPr>
                  <a:t>10</a:t>
                </a:r>
                <a:r>
                  <a:rPr lang="zh-CN" altLang="en-US" sz="1200" b="1" dirty="0">
                    <a:latin typeface="微软雅黑" panose="020B0503020204020204" pitchFamily="34" charset="-122"/>
                    <a:ea typeface="微软雅黑" panose="020B0503020204020204" pitchFamily="34" charset="-122"/>
                  </a:rPr>
                  <a:t>天的</a:t>
                </a:r>
                <a:r>
                  <a:rPr lang="en-US" altLang="zh-CN" sz="1200" b="1" dirty="0" err="1">
                    <a:latin typeface="微软雅黑" panose="020B0503020204020204" pitchFamily="34" charset="-122"/>
                    <a:ea typeface="微软雅黑" panose="020B0503020204020204" pitchFamily="34" charset="-122"/>
                  </a:rPr>
                  <a:t>VaR</a:t>
                </a:r>
                <a:r>
                  <a:rPr lang="zh-CN" altLang="en-US" sz="1200" b="1" dirty="0">
                    <a:latin typeface="微软雅黑" panose="020B0503020204020204" pitchFamily="34" charset="-122"/>
                    <a:ea typeface="微软雅黑" panose="020B0503020204020204" pitchFamily="34" charset="-122"/>
                  </a:rPr>
                  <a:t>为：</a:t>
                </a:r>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44270 </a:t>
                </a:r>
                <a:r>
                  <a:rPr lang="zh-CN" altLang="en-US" sz="1200" b="1" dirty="0">
                    <a:latin typeface="微软雅黑" panose="020B0503020204020204" pitchFamily="34" charset="-122"/>
                    <a:ea typeface="微软雅黑" panose="020B0503020204020204" pitchFamily="34" charset="-122"/>
                  </a:rPr>
                  <a:t>* </a:t>
                </a:r>
                <a14:m>
                  <m:oMath xmlns:m="http://schemas.openxmlformats.org/officeDocument/2006/math">
                    <m:r>
                      <a:rPr lang="zh-CN" altLang="en-US" sz="1200" b="1" i="1" smtClean="0">
                        <a:latin typeface="Cambria Math" panose="02040503050406030204" pitchFamily="18" charset="0"/>
                        <a:ea typeface="微软雅黑" panose="020B0503020204020204" pitchFamily="34" charset="-122"/>
                      </a:rPr>
                      <m:t>√</m:t>
                    </m:r>
                    <m:r>
                      <a:rPr lang="en-US" altLang="zh-CN" sz="1200" b="1" i="1" smtClean="0">
                        <a:latin typeface="Cambria Math" panose="02040503050406030204" pitchFamily="18" charset="0"/>
                        <a:ea typeface="微软雅黑" panose="020B0503020204020204" pitchFamily="34" charset="-122"/>
                      </a:rPr>
                      <m:t>𝟏𝟎</m:t>
                    </m:r>
                  </m:oMath>
                </a14:m>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 139994</a:t>
                </a:r>
                <a:r>
                  <a:rPr lang="zh-CN" altLang="en-US" sz="1200" b="1" dirty="0">
                    <a:latin typeface="微软雅黑" panose="020B0503020204020204" pitchFamily="34" charset="-122"/>
                    <a:ea typeface="微软雅黑" panose="020B0503020204020204" pitchFamily="34" charset="-122"/>
                  </a:rPr>
                  <a:t>元</a:t>
                </a:r>
              </a:p>
            </p:txBody>
          </p:sp>
        </mc:Choice>
        <mc:Fallback xmlns="">
          <p:sp>
            <p:nvSpPr>
              <p:cNvPr id="24" name="TextBox 33">
                <a:extLst>
                  <a:ext uri="{FF2B5EF4-FFF2-40B4-BE49-F238E27FC236}">
                    <a16:creationId xmlns:a16="http://schemas.microsoft.com/office/drawing/2014/main" id="{415BDA4A-4EDC-4F10-8B71-C66FB4F54C3F}"/>
                  </a:ext>
                </a:extLst>
              </p:cNvPr>
              <p:cNvSpPr txBox="1">
                <a:spLocks noRot="1" noChangeAspect="1" noMove="1" noResize="1" noEditPoints="1" noAdjustHandles="1" noChangeArrowheads="1" noChangeShapeType="1" noTextEdit="1"/>
              </p:cNvSpPr>
              <p:nvPr/>
            </p:nvSpPr>
            <p:spPr>
              <a:xfrm>
                <a:off x="4675742" y="2920156"/>
                <a:ext cx="3827138" cy="844783"/>
              </a:xfrm>
              <a:prstGeom prst="rect">
                <a:avLst/>
              </a:prstGeom>
              <a:blipFill>
                <a:blip r:embed="rId4"/>
                <a:stretch>
                  <a:fillRect b="-4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32969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61000" fill="hold" nodeType="clickEffect" p14:presetBounceEnd="55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5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55000">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accel="46100" fill="hold" grpId="0" nodeType="withEffect" p14:presetBounceEnd="52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52000">
                                          <p:cBhvr additive="base">
                                            <p:cTn id="11" dur="500" fill="hold"/>
                                            <p:tgtEl>
                                              <p:spTgt spid="27"/>
                                            </p:tgtEl>
                                            <p:attrNameLst>
                                              <p:attrName>ppt_x</p:attrName>
                                            </p:attrNameLst>
                                          </p:cBhvr>
                                          <p:tavLst>
                                            <p:tav tm="0">
                                              <p:val>
                                                <p:strVal val="#ppt_x"/>
                                              </p:val>
                                            </p:tav>
                                            <p:tav tm="100000">
                                              <p:val>
                                                <p:strVal val="#ppt_x"/>
                                              </p:val>
                                            </p:tav>
                                          </p:tavLst>
                                        </p:anim>
                                        <p:anim calcmode="lin" valueType="num" p14:bounceEnd="52000">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6" presetClass="entr" presetSubtype="26"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arn(inHorizontal)">
                                          <p:cBhvr>
                                            <p:cTn id="18" dur="500"/>
                                            <p:tgtEl>
                                              <p:spTgt spid="31"/>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barn(inHorizontal)">
                                          <p:cBhvr>
                                            <p:cTn id="21" dur="500"/>
                                            <p:tgtEl>
                                              <p:spTgt spid="3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arn(inVertical)">
                                          <p:cBhvr>
                                            <p:cTn id="24" dur="500"/>
                                            <p:tgtEl>
                                              <p:spTgt spid="3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inVertical)">
                                          <p:cBhvr>
                                            <p:cTn id="27" dur="500"/>
                                            <p:tgtEl>
                                              <p:spTgt spid="33"/>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right)">
                                          <p:cBhvr>
                                            <p:cTn id="30" dur="500"/>
                                            <p:tgtEl>
                                              <p:spTgt spid="38"/>
                                            </p:tgtEl>
                                          </p:cBhvr>
                                        </p:animEffect>
                                      </p:childTnLst>
                                    </p:cTn>
                                  </p:par>
                                  <p:par>
                                    <p:cTn id="31" presetID="22" presetClass="entr" presetSubtype="2"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right)">
                                          <p:cBhvr>
                                            <p:cTn id="33" dur="500"/>
                                            <p:tgtEl>
                                              <p:spTgt spid="4"/>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right)">
                                          <p:cBhvr>
                                            <p:cTn id="36" dur="500"/>
                                            <p:tgtEl>
                                              <p:spTgt spid="22"/>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right)">
                                          <p:cBhvr>
                                            <p:cTn id="39" dur="500"/>
                                            <p:tgtEl>
                                              <p:spTgt spid="23"/>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30" grpId="0"/>
          <p:bldP spid="31" grpId="0" animBg="1"/>
          <p:bldP spid="32" grpId="0" animBg="1"/>
          <p:bldP spid="33" grpId="0"/>
          <p:bldP spid="38" grpId="0"/>
          <p:bldP spid="22" grpId="0"/>
          <p:bldP spid="23"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61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accel="4610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6" presetClass="entr" presetSubtype="26"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arn(inHorizontal)">
                                          <p:cBhvr>
                                            <p:cTn id="18" dur="500"/>
                                            <p:tgtEl>
                                              <p:spTgt spid="31"/>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barn(inHorizontal)">
                                          <p:cBhvr>
                                            <p:cTn id="21" dur="500"/>
                                            <p:tgtEl>
                                              <p:spTgt spid="3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arn(inVertical)">
                                          <p:cBhvr>
                                            <p:cTn id="24" dur="500"/>
                                            <p:tgtEl>
                                              <p:spTgt spid="3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inVertical)">
                                          <p:cBhvr>
                                            <p:cTn id="27" dur="500"/>
                                            <p:tgtEl>
                                              <p:spTgt spid="33"/>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right)">
                                          <p:cBhvr>
                                            <p:cTn id="30" dur="500"/>
                                            <p:tgtEl>
                                              <p:spTgt spid="38"/>
                                            </p:tgtEl>
                                          </p:cBhvr>
                                        </p:animEffect>
                                      </p:childTnLst>
                                    </p:cTn>
                                  </p:par>
                                  <p:par>
                                    <p:cTn id="31" presetID="22" presetClass="entr" presetSubtype="2"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right)">
                                          <p:cBhvr>
                                            <p:cTn id="33" dur="500"/>
                                            <p:tgtEl>
                                              <p:spTgt spid="4"/>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right)">
                                          <p:cBhvr>
                                            <p:cTn id="36" dur="500"/>
                                            <p:tgtEl>
                                              <p:spTgt spid="22"/>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right)">
                                          <p:cBhvr>
                                            <p:cTn id="39" dur="500"/>
                                            <p:tgtEl>
                                              <p:spTgt spid="23"/>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30" grpId="0"/>
          <p:bldP spid="31" grpId="0" animBg="1"/>
          <p:bldP spid="32" grpId="0" animBg="1"/>
          <p:bldP spid="33" grpId="0"/>
          <p:bldP spid="38" grpId="0"/>
          <p:bldP spid="22" grpId="0"/>
          <p:bldP spid="23" grpId="0"/>
          <p:bldP spid="2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40">
            <a:extLst>
              <a:ext uri="{FF2B5EF4-FFF2-40B4-BE49-F238E27FC236}">
                <a16:creationId xmlns:a16="http://schemas.microsoft.com/office/drawing/2014/main" id="{C8E98FE5-63DC-490C-A484-BC242BD39D07}"/>
              </a:ext>
            </a:extLst>
          </p:cNvPr>
          <p:cNvSpPr txBox="1"/>
          <p:nvPr/>
        </p:nvSpPr>
        <p:spPr>
          <a:xfrm>
            <a:off x="1592553" y="568504"/>
            <a:ext cx="1224136" cy="203645"/>
          </a:xfrm>
          <a:prstGeom prst="rect">
            <a:avLst/>
          </a:prstGeom>
          <a:noFill/>
        </p:spPr>
        <p:txBody>
          <a:bodyPr wrap="square" lIns="0" tIns="0" rIns="0" bIns="0" rtlCol="0">
            <a:spAutoFit/>
          </a:bodyPr>
          <a:lstStyle/>
          <a:p>
            <a:pPr algn="ctr">
              <a:lnSpc>
                <a:spcPct val="150000"/>
              </a:lnSpc>
            </a:pPr>
            <a:r>
              <a:rPr lang="zh-CN" altLang="en-US" sz="1000" dirty="0">
                <a:latin typeface="+mj-ea"/>
                <a:ea typeface="+mj-ea"/>
              </a:rPr>
              <a:t>行为金融学</a:t>
            </a:r>
            <a:endParaRPr lang="en-US" altLang="zh-CN" sz="1000" dirty="0">
              <a:latin typeface="+mj-ea"/>
              <a:ea typeface="+mj-ea"/>
            </a:endParaRPr>
          </a:p>
        </p:txBody>
      </p:sp>
      <p:sp>
        <p:nvSpPr>
          <p:cNvPr id="35" name="Freeform 5">
            <a:extLst>
              <a:ext uri="{FF2B5EF4-FFF2-40B4-BE49-F238E27FC236}">
                <a16:creationId xmlns:a16="http://schemas.microsoft.com/office/drawing/2014/main" id="{13E9EEFB-EF76-40C3-89B0-C3878A4B2F4E}"/>
              </a:ext>
            </a:extLst>
          </p:cNvPr>
          <p:cNvSpPr/>
          <p:nvPr/>
        </p:nvSpPr>
        <p:spPr bwMode="auto">
          <a:xfrm>
            <a:off x="1666420" y="589956"/>
            <a:ext cx="177720" cy="364386"/>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36" name="Freeform 5">
            <a:extLst>
              <a:ext uri="{FF2B5EF4-FFF2-40B4-BE49-F238E27FC236}">
                <a16:creationId xmlns:a16="http://schemas.microsoft.com/office/drawing/2014/main" id="{498FDE6F-AD68-41C9-B615-5FC10FD24AC8}"/>
              </a:ext>
            </a:extLst>
          </p:cNvPr>
          <p:cNvSpPr/>
          <p:nvPr/>
        </p:nvSpPr>
        <p:spPr bwMode="auto">
          <a:xfrm flipH="1">
            <a:off x="2553009" y="580487"/>
            <a:ext cx="177720" cy="36902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39" name="TextBox 26">
            <a:extLst>
              <a:ext uri="{FF2B5EF4-FFF2-40B4-BE49-F238E27FC236}">
                <a16:creationId xmlns:a16="http://schemas.microsoft.com/office/drawing/2014/main" id="{8E0C1EBF-4688-4E19-AB39-630568D382CE}"/>
              </a:ext>
            </a:extLst>
          </p:cNvPr>
          <p:cNvSpPr txBox="1"/>
          <p:nvPr/>
        </p:nvSpPr>
        <p:spPr>
          <a:xfrm>
            <a:off x="3155967" y="589956"/>
            <a:ext cx="3648281" cy="1357808"/>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rPr>
              <a:t>行为金融学从微观个体行为以及产生这种行为的心理等动因来解释、研究和预测金融市场的发展。</a:t>
            </a:r>
            <a:endParaRPr lang="en-US" altLang="zh-CN" dirty="0">
              <a:solidFill>
                <a:schemeClr val="tx1">
                  <a:lumMod val="75000"/>
                  <a:lumOff val="25000"/>
                </a:schemeClr>
              </a:solidFill>
            </a:endParaRPr>
          </a:p>
          <a:p>
            <a:r>
              <a:rPr lang="zh-CN" altLang="en-US" dirty="0">
                <a:solidFill>
                  <a:schemeClr val="tx1">
                    <a:lumMod val="75000"/>
                    <a:lumOff val="25000"/>
                  </a:schemeClr>
                </a:solidFill>
              </a:rPr>
              <a:t>这一研究视角通过分析金融市场主体在市场行为中的偏差和反常，来寻求不同市场主体在不同环境下的经营理念及决策行为特征，力求建立一种能正确反映市场主体实际决策行为和市场运行状况的描述性模型。</a:t>
            </a:r>
            <a:endParaRPr lang="en-US" altLang="zh-CN" dirty="0">
              <a:solidFill>
                <a:schemeClr val="tx1">
                  <a:lumMod val="75000"/>
                  <a:lumOff val="25000"/>
                </a:schemeClr>
              </a:solidFill>
            </a:endParaRPr>
          </a:p>
        </p:txBody>
      </p:sp>
      <p:pic>
        <p:nvPicPr>
          <p:cNvPr id="5" name="图片 4">
            <a:extLst>
              <a:ext uri="{FF2B5EF4-FFF2-40B4-BE49-F238E27FC236}">
                <a16:creationId xmlns:a16="http://schemas.microsoft.com/office/drawing/2014/main" id="{89AB0377-B384-47BA-83A9-FE5219642873}"/>
              </a:ext>
            </a:extLst>
          </p:cNvPr>
          <p:cNvPicPr>
            <a:picLocks noChangeAspect="1"/>
          </p:cNvPicPr>
          <p:nvPr/>
        </p:nvPicPr>
        <p:blipFill>
          <a:blip r:embed="rId3"/>
          <a:stretch>
            <a:fillRect/>
          </a:stretch>
        </p:blipFill>
        <p:spPr>
          <a:xfrm>
            <a:off x="7478740" y="580487"/>
            <a:ext cx="1197307" cy="1610364"/>
          </a:xfrm>
          <a:prstGeom prst="rect">
            <a:avLst/>
          </a:prstGeom>
        </p:spPr>
      </p:pic>
      <p:sp>
        <p:nvSpPr>
          <p:cNvPr id="42" name="TextBox 40">
            <a:extLst>
              <a:ext uri="{FF2B5EF4-FFF2-40B4-BE49-F238E27FC236}">
                <a16:creationId xmlns:a16="http://schemas.microsoft.com/office/drawing/2014/main" id="{F3B0D4FB-794A-420D-9FC2-A62793A10EAD}"/>
              </a:ext>
            </a:extLst>
          </p:cNvPr>
          <p:cNvSpPr txBox="1"/>
          <p:nvPr/>
        </p:nvSpPr>
        <p:spPr>
          <a:xfrm>
            <a:off x="1600255" y="745864"/>
            <a:ext cx="1224136" cy="203645"/>
          </a:xfrm>
          <a:prstGeom prst="rect">
            <a:avLst/>
          </a:prstGeom>
          <a:noFill/>
        </p:spPr>
        <p:txBody>
          <a:bodyPr wrap="square" lIns="0" tIns="0" rIns="0" bIns="0" rtlCol="0">
            <a:spAutoFit/>
          </a:bodyPr>
          <a:lstStyle/>
          <a:p>
            <a:pPr algn="ctr">
              <a:lnSpc>
                <a:spcPct val="150000"/>
              </a:lnSpc>
            </a:pPr>
            <a:r>
              <a:rPr lang="en-US" altLang="zh-CN" sz="1000" dirty="0">
                <a:latin typeface="+mj-ea"/>
                <a:ea typeface="+mj-ea"/>
              </a:rPr>
              <a:t>(BF)</a:t>
            </a:r>
          </a:p>
        </p:txBody>
      </p:sp>
      <p:sp>
        <p:nvSpPr>
          <p:cNvPr id="22" name="TextBox 33">
            <a:extLst>
              <a:ext uri="{FF2B5EF4-FFF2-40B4-BE49-F238E27FC236}">
                <a16:creationId xmlns:a16="http://schemas.microsoft.com/office/drawing/2014/main" id="{DA967987-EA98-4089-B812-030973C77C30}"/>
              </a:ext>
            </a:extLst>
          </p:cNvPr>
          <p:cNvSpPr txBox="1"/>
          <p:nvPr/>
        </p:nvSpPr>
        <p:spPr>
          <a:xfrm>
            <a:off x="602199" y="2523941"/>
            <a:ext cx="954107"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启发式偏差</a:t>
            </a:r>
          </a:p>
        </p:txBody>
      </p:sp>
      <p:sp>
        <p:nvSpPr>
          <p:cNvPr id="23" name="TextBox 33">
            <a:extLst>
              <a:ext uri="{FF2B5EF4-FFF2-40B4-BE49-F238E27FC236}">
                <a16:creationId xmlns:a16="http://schemas.microsoft.com/office/drawing/2014/main" id="{75C08B73-FCE9-4F43-A47A-796326F5EA57}"/>
              </a:ext>
            </a:extLst>
          </p:cNvPr>
          <p:cNvSpPr txBox="1"/>
          <p:nvPr/>
        </p:nvSpPr>
        <p:spPr>
          <a:xfrm>
            <a:off x="602199" y="2819296"/>
            <a:ext cx="2646878" cy="1569660"/>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代表性偏差：</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将来的模式与过去的模式相似</a:t>
            </a:r>
            <a:endParaRPr lang="en-US" altLang="zh-CN" sz="1200" b="1" dirty="0">
              <a:latin typeface="微软雅黑" panose="020B0503020204020204" pitchFamily="34" charset="-122"/>
              <a:ea typeface="微软雅黑" panose="020B0503020204020204" pitchFamily="34" charset="-122"/>
            </a:endParaRPr>
          </a:p>
          <a:p>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可得性偏差：</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通过以往经验和信息，作为判断依据</a:t>
            </a:r>
            <a:endParaRPr lang="en-US" altLang="zh-CN" sz="1200" b="1" dirty="0">
              <a:latin typeface="微软雅黑" panose="020B0503020204020204" pitchFamily="34" charset="-122"/>
              <a:ea typeface="微软雅黑" panose="020B0503020204020204" pitchFamily="34" charset="-122"/>
            </a:endParaRPr>
          </a:p>
          <a:p>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锚定与调整启发法</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锚定效应</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做定量判断，会依赖某些特定数值</a:t>
            </a:r>
          </a:p>
        </p:txBody>
      </p:sp>
      <p:cxnSp>
        <p:nvCxnSpPr>
          <p:cNvPr id="24" name="直接连接符 23">
            <a:extLst>
              <a:ext uri="{FF2B5EF4-FFF2-40B4-BE49-F238E27FC236}">
                <a16:creationId xmlns:a16="http://schemas.microsoft.com/office/drawing/2014/main" id="{0E17A63F-12F3-4081-B147-E23AAE4B8187}"/>
              </a:ext>
            </a:extLst>
          </p:cNvPr>
          <p:cNvCxnSpPr/>
          <p:nvPr/>
        </p:nvCxnSpPr>
        <p:spPr>
          <a:xfrm flipV="1">
            <a:off x="3386728" y="3715942"/>
            <a:ext cx="2409408" cy="1"/>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33">
            <a:extLst>
              <a:ext uri="{FF2B5EF4-FFF2-40B4-BE49-F238E27FC236}">
                <a16:creationId xmlns:a16="http://schemas.microsoft.com/office/drawing/2014/main" id="{7CCA5DBD-E97F-4B63-A041-ABD8868EB05C}"/>
              </a:ext>
            </a:extLst>
          </p:cNvPr>
          <p:cNvSpPr txBox="1"/>
          <p:nvPr/>
        </p:nvSpPr>
        <p:spPr>
          <a:xfrm>
            <a:off x="3419872" y="2509234"/>
            <a:ext cx="800219"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框定依赖</a:t>
            </a:r>
          </a:p>
        </p:txBody>
      </p:sp>
      <p:sp>
        <p:nvSpPr>
          <p:cNvPr id="26" name="TextBox 33">
            <a:extLst>
              <a:ext uri="{FF2B5EF4-FFF2-40B4-BE49-F238E27FC236}">
                <a16:creationId xmlns:a16="http://schemas.microsoft.com/office/drawing/2014/main" id="{47ADE793-5994-4ABE-BE1A-EA2EB9D8AF03}"/>
              </a:ext>
            </a:extLst>
          </p:cNvPr>
          <p:cNvSpPr txBox="1"/>
          <p:nvPr/>
        </p:nvSpPr>
        <p:spPr>
          <a:xfrm>
            <a:off x="6300192" y="2529710"/>
            <a:ext cx="2031326"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无效市场和适应性市场假说</a:t>
            </a:r>
          </a:p>
        </p:txBody>
      </p:sp>
      <p:sp>
        <p:nvSpPr>
          <p:cNvPr id="28" name="TextBox 33">
            <a:extLst>
              <a:ext uri="{FF2B5EF4-FFF2-40B4-BE49-F238E27FC236}">
                <a16:creationId xmlns:a16="http://schemas.microsoft.com/office/drawing/2014/main" id="{817B63B1-9E25-4737-857F-4A0163F6F546}"/>
              </a:ext>
            </a:extLst>
          </p:cNvPr>
          <p:cNvSpPr txBox="1"/>
          <p:nvPr/>
        </p:nvSpPr>
        <p:spPr>
          <a:xfrm>
            <a:off x="3386728" y="2800940"/>
            <a:ext cx="2508197" cy="830997"/>
          </a:xfrm>
          <a:prstGeom prst="rect">
            <a:avLst/>
          </a:prstGeom>
          <a:noFill/>
        </p:spPr>
        <p:txBody>
          <a:bodyPr wrap="square" rtlCol="0">
            <a:spAutoFit/>
          </a:bodyPr>
          <a:lstStyle/>
          <a:p>
            <a:r>
              <a:rPr lang="zh-CN" altLang="zh-CN" sz="1200" b="1" dirty="0">
                <a:latin typeface="微软雅黑" panose="020B0503020204020204" pitchFamily="34" charset="-122"/>
                <a:ea typeface="微软雅黑" panose="020B0503020204020204" pitchFamily="34" charset="-122"/>
              </a:rPr>
              <a:t>人们对事物的认知和判断过程存在着对背景的依赖，行为人的决定将很大程度上决定他锁使用的特殊框定，这就是所谓的框定依赖。</a:t>
            </a:r>
          </a:p>
        </p:txBody>
      </p:sp>
      <p:sp>
        <p:nvSpPr>
          <p:cNvPr id="29" name="TextBox 33">
            <a:extLst>
              <a:ext uri="{FF2B5EF4-FFF2-40B4-BE49-F238E27FC236}">
                <a16:creationId xmlns:a16="http://schemas.microsoft.com/office/drawing/2014/main" id="{7C420A7D-C8A7-4BF9-B6CA-FD0ED7B6AAA1}"/>
              </a:ext>
            </a:extLst>
          </p:cNvPr>
          <p:cNvSpPr txBox="1"/>
          <p:nvPr/>
        </p:nvSpPr>
        <p:spPr>
          <a:xfrm>
            <a:off x="6300192" y="2819296"/>
            <a:ext cx="2508197" cy="830997"/>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市场总是介于有效和无效之间，有效性是基于人的理性和非理性的。</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任何一种投资方法，在一个足够长</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的时间内都保持有效是非常困难的。</a:t>
            </a:r>
            <a:endParaRPr lang="zh-CN" altLang="zh-CN" sz="1200" b="1" dirty="0">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7776D439-F217-4782-A4A5-DB105FFE3436}"/>
              </a:ext>
            </a:extLst>
          </p:cNvPr>
          <p:cNvCxnSpPr/>
          <p:nvPr/>
        </p:nvCxnSpPr>
        <p:spPr>
          <a:xfrm flipV="1">
            <a:off x="6398981" y="3706725"/>
            <a:ext cx="2409408" cy="1"/>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a:extLst>
              <a:ext uri="{FF2B5EF4-FFF2-40B4-BE49-F238E27FC236}">
                <a16:creationId xmlns:a16="http://schemas.microsoft.com/office/drawing/2014/main" id="{C6F5C5F2-7F2B-4789-A29B-F6ECC6EF887E}"/>
              </a:ext>
            </a:extLst>
          </p:cNvPr>
          <p:cNvCxnSpPr/>
          <p:nvPr/>
        </p:nvCxnSpPr>
        <p:spPr>
          <a:xfrm flipV="1">
            <a:off x="639436" y="4407312"/>
            <a:ext cx="2409408" cy="1"/>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818800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Horizontal)">
                                      <p:cBhvr>
                                        <p:cTn id="7" dur="500"/>
                                        <p:tgtEl>
                                          <p:spTgt spid="35"/>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Horizont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arn(inVertical)">
                                      <p:cBhvr>
                                        <p:cTn id="13" dur="500"/>
                                        <p:tgtEl>
                                          <p:spTgt spid="3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barn(inVertical)">
                                      <p:cBhvr>
                                        <p:cTn id="16" dur="500"/>
                                        <p:tgtEl>
                                          <p:spTgt spid="42"/>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right)">
                                      <p:cBhvr>
                                        <p:cTn id="19" dur="500"/>
                                        <p:tgtEl>
                                          <p:spTgt spid="39"/>
                                        </p:tgtEl>
                                      </p:cBhvr>
                                    </p:animEffect>
                                  </p:childTnLst>
                                </p:cTn>
                              </p:par>
                              <p:par>
                                <p:cTn id="20" presetID="22" presetClass="entr" presetSubtype="2"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down)">
                                      <p:cBhvr>
                                        <p:cTn id="26" dur="500"/>
                                        <p:tgtEl>
                                          <p:spTgt spid="24"/>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right)">
                                      <p:cBhvr>
                                        <p:cTn id="29" dur="500"/>
                                        <p:tgtEl>
                                          <p:spTgt spid="2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right)">
                                      <p:cBhvr>
                                        <p:cTn id="32" dur="500"/>
                                        <p:tgtEl>
                                          <p:spTgt spid="23"/>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right)">
                                      <p:cBhvr>
                                        <p:cTn id="35" dur="500"/>
                                        <p:tgtEl>
                                          <p:spTgt spid="25"/>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right)">
                                      <p:cBhvr>
                                        <p:cTn id="38" dur="500"/>
                                        <p:tgtEl>
                                          <p:spTgt spid="26"/>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right)">
                                      <p:cBhvr>
                                        <p:cTn id="41" dur="500"/>
                                        <p:tgtEl>
                                          <p:spTgt spid="28"/>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right)">
                                      <p:cBhvr>
                                        <p:cTn id="44" dur="500"/>
                                        <p:tgtEl>
                                          <p:spTgt spid="29"/>
                                        </p:tgtEl>
                                      </p:cBhvr>
                                    </p:animEffect>
                                  </p:childTnLst>
                                </p:cTn>
                              </p:par>
                            </p:childTnLst>
                          </p:cTn>
                        </p:par>
                        <p:par>
                          <p:cTn id="45" fill="hold">
                            <p:stCondLst>
                              <p:cond delay="1000"/>
                            </p:stCondLst>
                            <p:childTnLst>
                              <p:par>
                                <p:cTn id="46" presetID="22" presetClass="entr" presetSubtype="4"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par>
                          <p:cTn id="49" fill="hold">
                            <p:stCondLst>
                              <p:cond delay="1500"/>
                            </p:stCondLst>
                            <p:childTnLst>
                              <p:par>
                                <p:cTn id="50" presetID="22" presetClass="entr" presetSubtype="4" fill="hold"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down)">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P spid="39" grpId="0"/>
      <p:bldP spid="42" grpId="0"/>
      <p:bldP spid="22" grpId="0"/>
      <p:bldP spid="23" grpId="0"/>
      <p:bldP spid="25" grpId="0"/>
      <p:bldP spid="26"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0">
            <a:extLst>
              <a:ext uri="{FF2B5EF4-FFF2-40B4-BE49-F238E27FC236}">
                <a16:creationId xmlns:a16="http://schemas.microsoft.com/office/drawing/2014/main" id="{A48734E8-C9A8-4475-9330-62E5B7BF413C}"/>
              </a:ext>
            </a:extLst>
          </p:cNvPr>
          <p:cNvSpPr txBox="1"/>
          <p:nvPr/>
        </p:nvSpPr>
        <p:spPr>
          <a:xfrm>
            <a:off x="1576372" y="609114"/>
            <a:ext cx="1224136" cy="206275"/>
          </a:xfrm>
          <a:prstGeom prst="rect">
            <a:avLst/>
          </a:prstGeom>
          <a:noFill/>
        </p:spPr>
        <p:txBody>
          <a:bodyPr wrap="square" lIns="0" tIns="0" rIns="0" bIns="0" rtlCol="0">
            <a:spAutoFit/>
          </a:bodyPr>
          <a:lstStyle/>
          <a:p>
            <a:pPr algn="ctr">
              <a:lnSpc>
                <a:spcPct val="150000"/>
              </a:lnSpc>
            </a:pPr>
            <a:r>
              <a:rPr lang="zh-CN" altLang="en-US" sz="1000" dirty="0">
                <a:latin typeface="+mj-ea"/>
                <a:ea typeface="+mj-ea"/>
              </a:rPr>
              <a:t>补充内容</a:t>
            </a:r>
            <a:endParaRPr lang="en-US" altLang="zh-CN" sz="1000" dirty="0">
              <a:latin typeface="+mj-ea"/>
              <a:ea typeface="+mj-ea"/>
            </a:endParaRPr>
          </a:p>
        </p:txBody>
      </p:sp>
      <p:sp>
        <p:nvSpPr>
          <p:cNvPr id="14" name="Freeform 5">
            <a:extLst>
              <a:ext uri="{FF2B5EF4-FFF2-40B4-BE49-F238E27FC236}">
                <a16:creationId xmlns:a16="http://schemas.microsoft.com/office/drawing/2014/main" id="{879A9333-50EE-4DA2-BA79-8A834779CFD8}"/>
              </a:ext>
            </a:extLst>
          </p:cNvPr>
          <p:cNvSpPr/>
          <p:nvPr/>
        </p:nvSpPr>
        <p:spPr bwMode="auto">
          <a:xfrm>
            <a:off x="1674144" y="551180"/>
            <a:ext cx="177720" cy="364386"/>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5" name="Freeform 5">
            <a:extLst>
              <a:ext uri="{FF2B5EF4-FFF2-40B4-BE49-F238E27FC236}">
                <a16:creationId xmlns:a16="http://schemas.microsoft.com/office/drawing/2014/main" id="{7D9CB17D-965C-40DD-BC0E-2BC04CDEBA4C}"/>
              </a:ext>
            </a:extLst>
          </p:cNvPr>
          <p:cNvSpPr/>
          <p:nvPr/>
        </p:nvSpPr>
        <p:spPr bwMode="auto">
          <a:xfrm flipH="1">
            <a:off x="2560733" y="541711"/>
            <a:ext cx="177720" cy="36902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20" name="TextBox 26">
            <a:extLst>
              <a:ext uri="{FF2B5EF4-FFF2-40B4-BE49-F238E27FC236}">
                <a16:creationId xmlns:a16="http://schemas.microsoft.com/office/drawing/2014/main" id="{24365B68-C090-4349-9DDC-41601C88A459}"/>
              </a:ext>
            </a:extLst>
          </p:cNvPr>
          <p:cNvSpPr txBox="1"/>
          <p:nvPr/>
        </p:nvSpPr>
        <p:spPr>
          <a:xfrm>
            <a:off x="2998997" y="481353"/>
            <a:ext cx="5821476" cy="205030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fontAlgn="auto">
              <a:spcBef>
                <a:spcPts val="0"/>
              </a:spcBef>
              <a:defRPr/>
            </a:pPr>
            <a:r>
              <a:rPr lang="zh-CN" altLang="en-US" b="1" noProof="1">
                <a:solidFill>
                  <a:schemeClr val="accent3"/>
                </a:solidFill>
              </a:rPr>
              <a:t>下面会把这些相关理论进行罗列，对有想深入研究的学员们提供指导。</a:t>
            </a:r>
            <a:endParaRPr lang="en-US" altLang="zh-CN" b="1" noProof="1">
              <a:solidFill>
                <a:schemeClr val="accent3"/>
              </a:solidFill>
            </a:endParaRPr>
          </a:p>
          <a:p>
            <a:pPr fontAlgn="auto">
              <a:spcBef>
                <a:spcPts val="0"/>
              </a:spcBef>
              <a:defRPr/>
            </a:pPr>
            <a:r>
              <a:rPr lang="en-US" altLang="zh-CN" kern="0" noProof="1"/>
              <a:t>&amp;</a:t>
            </a:r>
            <a:r>
              <a:rPr lang="zh-CN" altLang="en-US" kern="0" noProof="1"/>
              <a:t>“</a:t>
            </a:r>
            <a:r>
              <a:rPr lang="zh-CN" altLang="en-US" b="1" kern="0" noProof="1">
                <a:solidFill>
                  <a:srgbClr val="FF0000"/>
                </a:solidFill>
              </a:rPr>
              <a:t>分离定律</a:t>
            </a:r>
            <a:r>
              <a:rPr lang="zh-CN" altLang="en-US" kern="0" noProof="1"/>
              <a:t>”</a:t>
            </a:r>
            <a:r>
              <a:rPr lang="en-US" altLang="zh-CN" kern="0" noProof="1"/>
              <a:t>(</a:t>
            </a:r>
            <a:r>
              <a:rPr lang="zh-CN" altLang="en-US" kern="0" noProof="1"/>
              <a:t>托宾</a:t>
            </a:r>
            <a:r>
              <a:rPr lang="en-US" altLang="zh-CN" kern="0" noProof="1"/>
              <a:t>)</a:t>
            </a:r>
            <a:r>
              <a:rPr lang="zh-CN" altLang="en-US" kern="0" noProof="1"/>
              <a:t>：投资者的投资决策与融资决策的分离。无需知道风险和收益率偏好就能够确定风险最优组合。</a:t>
            </a:r>
            <a:endParaRPr lang="en-US" altLang="zh-CN" kern="0" noProof="1"/>
          </a:p>
          <a:p>
            <a:pPr fontAlgn="auto">
              <a:spcBef>
                <a:spcPts val="0"/>
              </a:spcBef>
              <a:defRPr/>
            </a:pPr>
            <a:r>
              <a:rPr lang="en-US" altLang="zh-CN" kern="0" noProof="1"/>
              <a:t>&amp;</a:t>
            </a:r>
            <a:r>
              <a:rPr lang="zh-CN" altLang="en-US" kern="0" noProof="1"/>
              <a:t>“</a:t>
            </a:r>
            <a:r>
              <a:rPr lang="zh-CN" altLang="en-US" b="1" kern="0" noProof="1">
                <a:solidFill>
                  <a:srgbClr val="FF0000"/>
                </a:solidFill>
              </a:rPr>
              <a:t>市场模型</a:t>
            </a:r>
            <a:r>
              <a:rPr lang="en-US" altLang="zh-CN" b="1" kern="0" noProof="1">
                <a:solidFill>
                  <a:srgbClr val="FF0000"/>
                </a:solidFill>
              </a:rPr>
              <a:t>(</a:t>
            </a:r>
            <a:r>
              <a:rPr lang="zh-CN" altLang="en-US" b="1" kern="0" noProof="1">
                <a:solidFill>
                  <a:srgbClr val="FF0000"/>
                </a:solidFill>
              </a:rPr>
              <a:t>单因素模型</a:t>
            </a:r>
            <a:r>
              <a:rPr lang="en-US" altLang="zh-CN" b="1" kern="0" noProof="1">
                <a:solidFill>
                  <a:srgbClr val="FF0000"/>
                </a:solidFill>
              </a:rPr>
              <a:t>)</a:t>
            </a:r>
            <a:r>
              <a:rPr lang="en-US" altLang="zh-CN" kern="0" noProof="1">
                <a:solidFill>
                  <a:schemeClr val="tx1"/>
                </a:solidFill>
              </a:rPr>
              <a:t>(</a:t>
            </a:r>
            <a:r>
              <a:rPr lang="zh-CN" altLang="en-US" kern="0" noProof="1"/>
              <a:t>夏普</a:t>
            </a:r>
            <a:r>
              <a:rPr lang="en-US" altLang="zh-CN" kern="0" noProof="1"/>
              <a:t>)</a:t>
            </a:r>
            <a:r>
              <a:rPr lang="zh-CN" altLang="en-US" kern="0" noProof="1"/>
              <a:t>”：当市场股价指数上升时，市场中大量的股票价格走高；相反，当市场指数下滑时，大量股票价格趋于下跌，可以用一种证券的收益率和股价指数的收益率的相关墨香。</a:t>
            </a:r>
            <a:endParaRPr lang="en-US" altLang="zh-CN" kern="0" noProof="1"/>
          </a:p>
          <a:p>
            <a:pPr fontAlgn="auto">
              <a:spcBef>
                <a:spcPts val="0"/>
              </a:spcBef>
              <a:defRPr/>
            </a:pPr>
            <a:r>
              <a:rPr lang="en-US" altLang="zh-CN" kern="0" noProof="1"/>
              <a:t>&amp;</a:t>
            </a:r>
            <a:r>
              <a:rPr lang="zh-CN" altLang="en-US" kern="0" noProof="1"/>
              <a:t>“</a:t>
            </a:r>
            <a:r>
              <a:rPr lang="zh-CN" altLang="en-US" b="1" kern="0" noProof="1">
                <a:solidFill>
                  <a:srgbClr val="FF0000"/>
                </a:solidFill>
              </a:rPr>
              <a:t>证券市场竞争性均衡理论</a:t>
            </a:r>
            <a:r>
              <a:rPr lang="zh-CN" altLang="en-US" kern="0" noProof="1"/>
              <a:t>”</a:t>
            </a:r>
            <a:r>
              <a:rPr lang="en-US" altLang="zh-CN" kern="0" noProof="1"/>
              <a:t>(</a:t>
            </a:r>
            <a:r>
              <a:rPr lang="zh-CN" altLang="en-US" kern="0" noProof="1"/>
              <a:t>阿罗</a:t>
            </a:r>
            <a:r>
              <a:rPr lang="en-US" altLang="zh-CN" kern="0" noProof="1"/>
              <a:t>;</a:t>
            </a:r>
            <a:r>
              <a:rPr lang="zh-CN" altLang="en-US" kern="0" noProof="1"/>
              <a:t>得布鲁</a:t>
            </a:r>
            <a:r>
              <a:rPr lang="en-US" altLang="zh-CN" kern="0" noProof="1"/>
              <a:t>)</a:t>
            </a:r>
            <a:r>
              <a:rPr lang="zh-CN" altLang="en-US" kern="0" noProof="1"/>
              <a:t>：证券市场是在以市场制度为依托，市场机制充分发挥作用，</a:t>
            </a:r>
            <a:endParaRPr lang="en-US" altLang="zh-CN" kern="0" noProof="1"/>
          </a:p>
          <a:p>
            <a:pPr algn="l" fontAlgn="auto">
              <a:spcBef>
                <a:spcPts val="0"/>
              </a:spcBef>
              <a:defRPr/>
            </a:pPr>
            <a:r>
              <a:rPr lang="en-US" altLang="zh-CN" kern="0" noProof="1"/>
              <a:t>	</a:t>
            </a:r>
            <a:r>
              <a:rPr lang="zh-CN" altLang="en-US" kern="0" noProof="1"/>
              <a:t>经济当事人具有贝叶斯理性并无障碍获得市场信息条件下，才能够实现均衡状态。</a:t>
            </a:r>
            <a:endParaRPr lang="en-US" altLang="zh-CN" kern="0" noProof="1"/>
          </a:p>
          <a:p>
            <a:pPr fontAlgn="auto">
              <a:spcBef>
                <a:spcPts val="0"/>
              </a:spcBef>
              <a:defRPr/>
            </a:pPr>
            <a:r>
              <a:rPr lang="en-US" altLang="zh-CN" kern="0" noProof="1"/>
              <a:t>&amp;</a:t>
            </a:r>
            <a:r>
              <a:rPr lang="zh-CN" altLang="en-US" kern="0" noProof="1"/>
              <a:t>“</a:t>
            </a:r>
            <a:r>
              <a:rPr lang="zh-CN" altLang="en-US" b="1" kern="0" noProof="1">
                <a:solidFill>
                  <a:srgbClr val="FF0000"/>
                </a:solidFill>
              </a:rPr>
              <a:t>随机游走理论</a:t>
            </a:r>
            <a:r>
              <a:rPr lang="zh-CN" altLang="en-US" kern="0" noProof="1"/>
              <a:t>”</a:t>
            </a:r>
            <a:r>
              <a:rPr lang="en-US" altLang="zh-CN" kern="0" noProof="1"/>
              <a:t>(</a:t>
            </a:r>
            <a:r>
              <a:rPr lang="zh-CN" altLang="en-US" kern="0" noProof="1"/>
              <a:t>莫迪利安尼</a:t>
            </a:r>
            <a:r>
              <a:rPr lang="en-US" altLang="zh-CN" kern="0" noProof="1"/>
              <a:t>)</a:t>
            </a:r>
            <a:r>
              <a:rPr lang="zh-CN" altLang="en-US" kern="0" noProof="1"/>
              <a:t>：证券价格的波动是随机的，股价早就反映一切</a:t>
            </a:r>
            <a:r>
              <a:rPr lang="en-US" altLang="zh-CN" kern="0" noProof="1"/>
              <a:t>,</a:t>
            </a:r>
            <a:r>
              <a:rPr lang="zh-CN" altLang="en-US" kern="0" noProof="1"/>
              <a:t>掷飞镖照样可以选出战</a:t>
            </a:r>
            <a:r>
              <a:rPr lang="en-US" altLang="zh-CN" kern="0" noProof="1"/>
              <a:t>	</a:t>
            </a:r>
            <a:r>
              <a:rPr lang="zh-CN" altLang="en-US" kern="0" noProof="1"/>
              <a:t>胜市场的投资组合。</a:t>
            </a:r>
            <a:endParaRPr lang="en-US" altLang="zh-CN" kern="0" noProof="1"/>
          </a:p>
        </p:txBody>
      </p:sp>
      <p:pic>
        <p:nvPicPr>
          <p:cNvPr id="17" name="图片 16">
            <a:extLst>
              <a:ext uri="{FF2B5EF4-FFF2-40B4-BE49-F238E27FC236}">
                <a16:creationId xmlns:a16="http://schemas.microsoft.com/office/drawing/2014/main" id="{8EF0894B-044A-4808-8466-E85C3E886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552" y="2661566"/>
            <a:ext cx="2009775" cy="2276475"/>
          </a:xfrm>
          <a:prstGeom prst="rect">
            <a:avLst/>
          </a:prstGeom>
        </p:spPr>
      </p:pic>
      <p:sp>
        <p:nvSpPr>
          <p:cNvPr id="19" name="TextBox 33">
            <a:extLst>
              <a:ext uri="{FF2B5EF4-FFF2-40B4-BE49-F238E27FC236}">
                <a16:creationId xmlns:a16="http://schemas.microsoft.com/office/drawing/2014/main" id="{911302DA-5755-4B07-BE0B-017716BBCB32}"/>
              </a:ext>
            </a:extLst>
          </p:cNvPr>
          <p:cNvSpPr txBox="1"/>
          <p:nvPr/>
        </p:nvSpPr>
        <p:spPr>
          <a:xfrm>
            <a:off x="4274828" y="3363838"/>
            <a:ext cx="386452" cy="276999"/>
          </a:xfrm>
          <a:prstGeom prst="rect">
            <a:avLst/>
          </a:prstGeom>
          <a:noFill/>
        </p:spPr>
        <p:txBody>
          <a:bodyPr wrap="none" rtlCol="0">
            <a:spAutoFit/>
          </a:bodyPr>
          <a:lstStyle/>
          <a:p>
            <a:pPr algn="ctr"/>
            <a:r>
              <a:rPr lang="en-US" altLang="zh-CN" sz="1200" b="1" dirty="0">
                <a:solidFill>
                  <a:srgbClr val="FF0000"/>
                </a:solidFill>
                <a:latin typeface="微软雅黑" panose="020B0503020204020204" pitchFamily="34" charset="-122"/>
                <a:ea typeface="微软雅黑" panose="020B0503020204020204" pitchFamily="34" charset="-122"/>
              </a:rPr>
              <a:t>VS</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AC554D6F-81F2-44A0-8801-65B2C49AC8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2661566"/>
            <a:ext cx="2975272" cy="2315133"/>
          </a:xfrm>
          <a:prstGeom prst="rect">
            <a:avLst/>
          </a:prstGeom>
        </p:spPr>
      </p:pic>
    </p:spTree>
    <p:extLst>
      <p:ext uri="{BB962C8B-B14F-4D97-AF65-F5344CB8AC3E}">
        <p14:creationId xmlns:p14="http://schemas.microsoft.com/office/powerpoint/2010/main" val="41895628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Horizontal)">
                                      <p:cBhvr>
                                        <p:cTn id="7" dur="500"/>
                                        <p:tgtEl>
                                          <p:spTgt spid="14"/>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Horizont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par>
                                <p:cTn id="17" presetID="22" presetClass="entr" presetSubtype="2"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par>
                                <p:cTn id="20" presetID="22" presetClass="entr" presetSubtype="2"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500"/>
                                        <p:tgtEl>
                                          <p:spTgt spid="21"/>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right)">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20"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358635" y="1784707"/>
            <a:ext cx="349446" cy="349446"/>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17" name="组合 16"/>
          <p:cNvGrpSpPr/>
          <p:nvPr/>
        </p:nvGrpSpPr>
        <p:grpSpPr>
          <a:xfrm>
            <a:off x="8011610" y="561940"/>
            <a:ext cx="156292" cy="156292"/>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0" name="组合 19"/>
          <p:cNvGrpSpPr/>
          <p:nvPr/>
        </p:nvGrpSpPr>
        <p:grpSpPr>
          <a:xfrm>
            <a:off x="7759790" y="1372520"/>
            <a:ext cx="208440" cy="208440"/>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23" name="椭圆 22"/>
          <p:cNvSpPr/>
          <p:nvPr/>
        </p:nvSpPr>
        <p:spPr>
          <a:xfrm>
            <a:off x="7794388" y="4443265"/>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423305" y="3522698"/>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7316009" y="4096544"/>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6629511" y="4707644"/>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8585278" y="4984207"/>
            <a:ext cx="137389" cy="137389"/>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40" name="圆角矩形 39"/>
          <p:cNvSpPr/>
          <p:nvPr/>
        </p:nvSpPr>
        <p:spPr>
          <a:xfrm>
            <a:off x="5724128" y="2435953"/>
            <a:ext cx="2749468" cy="519113"/>
          </a:xfrm>
          <a:prstGeom prst="roundRect">
            <a:avLst/>
          </a:prstGeom>
          <a:solidFill>
            <a:schemeClr val="accent1"/>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109" tIns="30555" rIns="61109" bIns="30555" rtlCol="0" anchor="ctr"/>
          <a:lstStyle/>
          <a:p>
            <a:pPr algn="ctr"/>
            <a:endParaRPr lang="zh-CN" altLang="en-US"/>
          </a:p>
        </p:txBody>
      </p:sp>
      <p:sp>
        <p:nvSpPr>
          <p:cNvPr id="41" name="TextBox 26"/>
          <p:cNvSpPr txBox="1"/>
          <p:nvPr/>
        </p:nvSpPr>
        <p:spPr>
          <a:xfrm>
            <a:off x="5724128" y="2435953"/>
            <a:ext cx="2749467" cy="477052"/>
          </a:xfrm>
          <a:prstGeom prst="rect">
            <a:avLst/>
          </a:prstGeom>
          <a:noFill/>
        </p:spPr>
        <p:txBody>
          <a:bodyPr wrap="none" lIns="91438" tIns="45719" rIns="91438" bIns="45719" rtlCol="0">
            <a:spAutoFit/>
          </a:bodyPr>
          <a:lstStyle/>
          <a:p>
            <a:pPr algn="r"/>
            <a:r>
              <a:rPr lang="zh-CN" altLang="en-US" sz="2500" b="1" dirty="0">
                <a:solidFill>
                  <a:schemeClr val="bg1"/>
                </a:solidFill>
                <a:latin typeface="+mn-ea"/>
                <a:ea typeface="+mn-ea"/>
              </a:rPr>
              <a:t>量化投资延伸理论</a:t>
            </a:r>
            <a:endParaRPr lang="zh-CN" sz="2500" b="1" dirty="0">
              <a:solidFill>
                <a:schemeClr val="bg1"/>
              </a:solidFill>
              <a:latin typeface="+mn-ea"/>
              <a:ea typeface="+mn-ea"/>
            </a:endParaRPr>
          </a:p>
        </p:txBody>
      </p:sp>
      <p:grpSp>
        <p:nvGrpSpPr>
          <p:cNvPr id="42" name="组合 41"/>
          <p:cNvGrpSpPr/>
          <p:nvPr/>
        </p:nvGrpSpPr>
        <p:grpSpPr>
          <a:xfrm>
            <a:off x="6330302" y="534323"/>
            <a:ext cx="1523415" cy="1481014"/>
            <a:chOff x="4345444" y="2542859"/>
            <a:chExt cx="1810550" cy="1811205"/>
          </a:xfrm>
        </p:grpSpPr>
        <p:grpSp>
          <p:nvGrpSpPr>
            <p:cNvPr id="43" name="组合 4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4" name="同心圆 4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566770" y="2764296"/>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extBox 11"/>
          <p:cNvSpPr txBox="1"/>
          <p:nvPr/>
        </p:nvSpPr>
        <p:spPr>
          <a:xfrm>
            <a:off x="6523178" y="1036303"/>
            <a:ext cx="1217726" cy="477054"/>
          </a:xfrm>
          <a:prstGeom prst="rect">
            <a:avLst/>
          </a:prstGeom>
          <a:noFill/>
        </p:spPr>
        <p:txBody>
          <a:bodyPr wrap="square" rtlCol="0">
            <a:spAutoFit/>
          </a:bodyPr>
          <a:lstStyle/>
          <a:p>
            <a:r>
              <a:rPr lang="zh-CN" altLang="en-US" sz="2500" b="1" dirty="0">
                <a:solidFill>
                  <a:schemeClr val="bg1"/>
                </a:solidFill>
                <a:latin typeface="+mn-ea"/>
                <a:ea typeface="+mn-ea"/>
              </a:rPr>
              <a:t>第二节</a:t>
            </a:r>
            <a:endParaRPr lang="zh-CN" altLang="en-US" sz="25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344250" y="236121"/>
            <a:ext cx="156292" cy="156292"/>
            <a:chOff x="304800" y="673100"/>
            <a:chExt cx="4000500" cy="4000500"/>
          </a:xfrm>
          <a:effectLst>
            <a:outerShdw blurRad="444500" dist="254000" dir="684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7" name="组合 6"/>
          <p:cNvGrpSpPr/>
          <p:nvPr/>
        </p:nvGrpSpPr>
        <p:grpSpPr>
          <a:xfrm>
            <a:off x="6137643" y="378031"/>
            <a:ext cx="156292" cy="156292"/>
            <a:chOff x="304800" y="673100"/>
            <a:chExt cx="4000500" cy="4000500"/>
          </a:xfrm>
          <a:effectLst>
            <a:outerShdw blurRad="444500" dist="254000" dir="684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9" name="椭圆 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pic>
        <p:nvPicPr>
          <p:cNvPr id="10" name="图片 9">
            <a:extLst>
              <a:ext uri="{FF2B5EF4-FFF2-40B4-BE49-F238E27FC236}">
                <a16:creationId xmlns:a16="http://schemas.microsoft.com/office/drawing/2014/main" id="{4FAF3A5D-6BF2-4474-8993-D78F2EA8E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9" y="4465"/>
            <a:ext cx="5113066" cy="5143500"/>
          </a:xfrm>
          <a:prstGeom prst="rect">
            <a:avLst/>
          </a:prstGeom>
        </p:spPr>
      </p:pic>
      <p:sp>
        <p:nvSpPr>
          <p:cNvPr id="5" name="矩形 4"/>
          <p:cNvSpPr/>
          <p:nvPr/>
        </p:nvSpPr>
        <p:spPr>
          <a:xfrm rot="962903">
            <a:off x="4327253" y="-180975"/>
            <a:ext cx="215900" cy="5553075"/>
          </a:xfrm>
          <a:prstGeom prst="rect">
            <a:avLst/>
          </a:prstGeom>
          <a:solidFill>
            <a:srgbClr val="217BFF"/>
          </a:solidFill>
          <a:ln>
            <a:noFill/>
          </a:ln>
          <a:effectLst>
            <a:outerShdw blurRad="152400" dist="635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3" rIns="91386" bIns="45693" spcCol="0" rtlCol="0" anchor="ctr"/>
          <a:lstStyle/>
          <a:p>
            <a:pPr algn="ctr"/>
            <a:endParaRPr lang="zh-CN" altLang="en-US"/>
          </a:p>
        </p:txBody>
      </p:sp>
    </p:spTree>
    <p:extLst>
      <p:ext uri="{BB962C8B-B14F-4D97-AF65-F5344CB8AC3E}">
        <p14:creationId xmlns:p14="http://schemas.microsoft.com/office/powerpoint/2010/main" val="36240032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1000" fill="hold">
                                              <p:stCondLst>
                                                <p:cond delay="0"/>
                                              </p:stCondLst>
                                            </p:cTn>
                                            <p:tgtEl>
                                              <p:spTgt spid="42"/>
                                            </p:tgtEl>
                                            <p:attrNameLst>
                                              <p:attrName>style.visibility</p:attrName>
                                            </p:attrNameLst>
                                          </p:cBhvr>
                                          <p:to>
                                            <p:strVal val="visible"/>
                                          </p:to>
                                        </p:set>
                                        <p:anim calcmode="lin" valueType="num">
                                          <p:cBhvr additive="base">
                                            <p:cTn id="13" dur="1000" fill="hold"/>
                                            <p:tgtEl>
                                              <p:spTgt spid="42"/>
                                            </p:tgtEl>
                                            <p:attrNameLst>
                                              <p:attrName>ppt_x</p:attrName>
                                            </p:attrNameLst>
                                          </p:cBhvr>
                                          <p:tavLst>
                                            <p:tav tm="0">
                                              <p:val>
                                                <p:strVal val="#ppt_x"/>
                                              </p:val>
                                            </p:tav>
                                            <p:tav tm="100000">
                                              <p:val>
                                                <p:strVal val="#ppt_x"/>
                                              </p:val>
                                            </p:tav>
                                          </p:tavLst>
                                        </p:anim>
                                        <p:anim calcmode="lin" valueType="num">
                                          <p:cBhvr additive="base">
                                            <p:cTn id="14" dur="10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14:presetBounceEnd="55000">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14:bounceEnd="55000">
                                          <p:cBhvr additive="base">
                                            <p:cTn id="17" dur="1000" fill="hold"/>
                                            <p:tgtEl>
                                              <p:spTgt spid="2"/>
                                            </p:tgtEl>
                                            <p:attrNameLst>
                                              <p:attrName>ppt_x</p:attrName>
                                            </p:attrNameLst>
                                          </p:cBhvr>
                                          <p:tavLst>
                                            <p:tav tm="0">
                                              <p:val>
                                                <p:strVal val="1+#ppt_w/2"/>
                                              </p:val>
                                            </p:tav>
                                            <p:tav tm="100000">
                                              <p:val>
                                                <p:strVal val="#ppt_x"/>
                                              </p:val>
                                            </p:tav>
                                          </p:tavLst>
                                        </p:anim>
                                        <p:anim calcmode="lin" valueType="num" p14:bounceEnd="55000">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14:presetBounceEnd="55000">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14:bounceEnd="55000">
                                          <p:cBhvr additive="base">
                                            <p:cTn id="21" dur="1000" fill="hold"/>
                                            <p:tgtEl>
                                              <p:spTgt spid="7"/>
                                            </p:tgtEl>
                                            <p:attrNameLst>
                                              <p:attrName>ppt_x</p:attrName>
                                            </p:attrNameLst>
                                          </p:cBhvr>
                                          <p:tavLst>
                                            <p:tav tm="0">
                                              <p:val>
                                                <p:strVal val="1+#ppt_w/2"/>
                                              </p:val>
                                            </p:tav>
                                            <p:tav tm="100000">
                                              <p:val>
                                                <p:strVal val="#ppt_x"/>
                                              </p:val>
                                            </p:tav>
                                          </p:tavLst>
                                        </p:anim>
                                        <p:anim calcmode="lin" valueType="num" p14:bounceEnd="55000">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14:presetBounceEnd="55000">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14:bounceEnd="55000">
                                          <p:cBhvr additive="base">
                                            <p:cTn id="25" dur="1000" fill="hold"/>
                                            <p:tgtEl>
                                              <p:spTgt spid="14"/>
                                            </p:tgtEl>
                                            <p:attrNameLst>
                                              <p:attrName>ppt_x</p:attrName>
                                            </p:attrNameLst>
                                          </p:cBhvr>
                                          <p:tavLst>
                                            <p:tav tm="0">
                                              <p:val>
                                                <p:strVal val="1+#ppt_w/2"/>
                                              </p:val>
                                            </p:tav>
                                            <p:tav tm="100000">
                                              <p:val>
                                                <p:strVal val="#ppt_x"/>
                                              </p:val>
                                            </p:tav>
                                          </p:tavLst>
                                        </p:anim>
                                        <p:anim calcmode="lin" valueType="num" p14:bounceEnd="55000">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14:presetBounceEnd="55000">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14:bounceEnd="55000">
                                          <p:cBhvr additive="base">
                                            <p:cTn id="29" dur="1000" fill="hold"/>
                                            <p:tgtEl>
                                              <p:spTgt spid="17"/>
                                            </p:tgtEl>
                                            <p:attrNameLst>
                                              <p:attrName>ppt_x</p:attrName>
                                            </p:attrNameLst>
                                          </p:cBhvr>
                                          <p:tavLst>
                                            <p:tav tm="0">
                                              <p:val>
                                                <p:strVal val="1+#ppt_w/2"/>
                                              </p:val>
                                            </p:tav>
                                            <p:tav tm="100000">
                                              <p:val>
                                                <p:strVal val="#ppt_x"/>
                                              </p:val>
                                            </p:tav>
                                          </p:tavLst>
                                        </p:anim>
                                        <p:anim calcmode="lin" valueType="num" p14:bounceEnd="55000">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0" nodeType="withEffect">
                                      <p:stCondLst>
                                        <p:cond delay="0"/>
                                      </p:stCondLst>
                                      <p:childTnLst>
                                        <p:set>
                                          <p:cBhvr>
                                            <p:cTn id="32" dur="1000" fill="hold">
                                              <p:stCondLst>
                                                <p:cond delay="0"/>
                                              </p:stCondLst>
                                            </p:cTn>
                                            <p:tgtEl>
                                              <p:spTgt spid="48"/>
                                            </p:tgtEl>
                                            <p:attrNameLst>
                                              <p:attrName>style.visibility</p:attrName>
                                            </p:attrNameLst>
                                          </p:cBhvr>
                                          <p:to>
                                            <p:strVal val="visible"/>
                                          </p:to>
                                        </p:set>
                                        <p:anim calcmode="lin" valueType="num">
                                          <p:cBhvr additive="base">
                                            <p:cTn id="33" dur="1000" fill="hold"/>
                                            <p:tgtEl>
                                              <p:spTgt spid="48"/>
                                            </p:tgtEl>
                                            <p:attrNameLst>
                                              <p:attrName>ppt_x</p:attrName>
                                            </p:attrNameLst>
                                          </p:cBhvr>
                                          <p:tavLst>
                                            <p:tav tm="0">
                                              <p:val>
                                                <p:strVal val="#ppt_x"/>
                                              </p:val>
                                            </p:tav>
                                            <p:tav tm="100000">
                                              <p:val>
                                                <p:strVal val="#ppt_x"/>
                                              </p:val>
                                            </p:tav>
                                          </p:tavLst>
                                        </p:anim>
                                        <p:anim calcmode="lin" valueType="num">
                                          <p:cBhvr additive="base">
                                            <p:cTn id="34" dur="10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14:presetBounceEnd="55000">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14:bounceEnd="55000">
                                          <p:cBhvr additive="base">
                                            <p:cTn id="37" dur="10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38" dur="10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500"/>
                                </p:stCondLst>
                                <p:childTnLst>
                                  <p:par>
                                    <p:cTn id="44" presetID="26"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290">
                                              <p:stCondLst>
                                                <p:cond delay="0"/>
                                              </p:stCondLst>
                                            </p:cTn>
                                            <p:tgtEl>
                                              <p:spTgt spid="41"/>
                                            </p:tgtEl>
                                          </p:cBhvr>
                                        </p:animEffect>
                                        <p:anim calcmode="lin" valueType="num">
                                          <p:cBhvr>
                                            <p:cTn id="47"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52" dur="13">
                                              <p:stCondLst>
                                                <p:cond delay="325"/>
                                              </p:stCondLst>
                                            </p:cTn>
                                            <p:tgtEl>
                                              <p:spTgt spid="41"/>
                                            </p:tgtEl>
                                          </p:cBhvr>
                                          <p:to x="100000" y="60000"/>
                                        </p:animScale>
                                        <p:animScale>
                                          <p:cBhvr>
                                            <p:cTn id="53" dur="83" decel="50000">
                                              <p:stCondLst>
                                                <p:cond delay="338"/>
                                              </p:stCondLst>
                                            </p:cTn>
                                            <p:tgtEl>
                                              <p:spTgt spid="41"/>
                                            </p:tgtEl>
                                          </p:cBhvr>
                                          <p:to x="100000" y="100000"/>
                                        </p:animScale>
                                        <p:animScale>
                                          <p:cBhvr>
                                            <p:cTn id="54" dur="13">
                                              <p:stCondLst>
                                                <p:cond delay="656"/>
                                              </p:stCondLst>
                                            </p:cTn>
                                            <p:tgtEl>
                                              <p:spTgt spid="41"/>
                                            </p:tgtEl>
                                          </p:cBhvr>
                                          <p:to x="100000" y="80000"/>
                                        </p:animScale>
                                        <p:animScale>
                                          <p:cBhvr>
                                            <p:cTn id="55" dur="83" decel="50000">
                                              <p:stCondLst>
                                                <p:cond delay="669"/>
                                              </p:stCondLst>
                                            </p:cTn>
                                            <p:tgtEl>
                                              <p:spTgt spid="41"/>
                                            </p:tgtEl>
                                          </p:cBhvr>
                                          <p:to x="100000" y="100000"/>
                                        </p:animScale>
                                        <p:animScale>
                                          <p:cBhvr>
                                            <p:cTn id="56" dur="13">
                                              <p:stCondLst>
                                                <p:cond delay="821"/>
                                              </p:stCondLst>
                                            </p:cTn>
                                            <p:tgtEl>
                                              <p:spTgt spid="41"/>
                                            </p:tgtEl>
                                          </p:cBhvr>
                                          <p:to x="100000" y="90000"/>
                                        </p:animScale>
                                        <p:animScale>
                                          <p:cBhvr>
                                            <p:cTn id="57" dur="83" decel="50000">
                                              <p:stCondLst>
                                                <p:cond delay="834"/>
                                              </p:stCondLst>
                                            </p:cTn>
                                            <p:tgtEl>
                                              <p:spTgt spid="41"/>
                                            </p:tgtEl>
                                          </p:cBhvr>
                                          <p:to x="100000" y="100000"/>
                                        </p:animScale>
                                        <p:animScale>
                                          <p:cBhvr>
                                            <p:cTn id="58" dur="13">
                                              <p:stCondLst>
                                                <p:cond delay="904"/>
                                              </p:stCondLst>
                                            </p:cTn>
                                            <p:tgtEl>
                                              <p:spTgt spid="41"/>
                                            </p:tgtEl>
                                          </p:cBhvr>
                                          <p:to x="100000" y="95000"/>
                                        </p:animScale>
                                        <p:animScale>
                                          <p:cBhvr>
                                            <p:cTn id="59" dur="83" decel="50000">
                                              <p:stCondLst>
                                                <p:cond delay="917"/>
                                              </p:stCondLst>
                                            </p:cTn>
                                            <p:tgtEl>
                                              <p:spTgt spid="41"/>
                                            </p:tgtEl>
                                          </p:cBhvr>
                                          <p:to x="100000" y="100000"/>
                                        </p:animScale>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34" grpId="0" bldLvl="0" animBg="1"/>
          <p:bldP spid="35" grpId="0" bldLvl="0" animBg="1"/>
          <p:bldP spid="36" grpId="0"/>
          <p:bldP spid="40" grpId="0" bldLvl="0" animBg="1"/>
          <p:bldP spid="41" grpId="0"/>
          <p:bldP spid="48" grpId="0"/>
          <p:bldP spid="5" grpId="0" bldLvl="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1000" fill="hold">
                                              <p:stCondLst>
                                                <p:cond delay="0"/>
                                              </p:stCondLst>
                                            </p:cTn>
                                            <p:tgtEl>
                                              <p:spTgt spid="42"/>
                                            </p:tgtEl>
                                            <p:attrNameLst>
                                              <p:attrName>style.visibility</p:attrName>
                                            </p:attrNameLst>
                                          </p:cBhvr>
                                          <p:to>
                                            <p:strVal val="visible"/>
                                          </p:to>
                                        </p:set>
                                        <p:anim calcmode="lin" valueType="num">
                                          <p:cBhvr additive="base">
                                            <p:cTn id="13" dur="1000" fill="hold"/>
                                            <p:tgtEl>
                                              <p:spTgt spid="42"/>
                                            </p:tgtEl>
                                            <p:attrNameLst>
                                              <p:attrName>ppt_x</p:attrName>
                                            </p:attrNameLst>
                                          </p:cBhvr>
                                          <p:tavLst>
                                            <p:tav tm="0">
                                              <p:val>
                                                <p:strVal val="#ppt_x"/>
                                              </p:val>
                                            </p:tav>
                                            <p:tav tm="100000">
                                              <p:val>
                                                <p:strVal val="#ppt_x"/>
                                              </p:val>
                                            </p:tav>
                                          </p:tavLst>
                                        </p:anim>
                                        <p:anim calcmode="lin" valueType="num">
                                          <p:cBhvr additive="base">
                                            <p:cTn id="14" dur="10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1+#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1+#ppt_w/2"/>
                                              </p:val>
                                            </p:tav>
                                            <p:tav tm="100000">
                                              <p:val>
                                                <p:strVal val="#ppt_x"/>
                                              </p:val>
                                            </p:tav>
                                          </p:tavLst>
                                        </p:anim>
                                        <p:anim calcmode="lin" valueType="num">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1+#ppt_w/2"/>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1000" fill="hold"/>
                                            <p:tgtEl>
                                              <p:spTgt spid="17"/>
                                            </p:tgtEl>
                                            <p:attrNameLst>
                                              <p:attrName>ppt_x</p:attrName>
                                            </p:attrNameLst>
                                          </p:cBhvr>
                                          <p:tavLst>
                                            <p:tav tm="0">
                                              <p:val>
                                                <p:strVal val="1+#ppt_w/2"/>
                                              </p:val>
                                            </p:tav>
                                            <p:tav tm="100000">
                                              <p:val>
                                                <p:strVal val="#ppt_x"/>
                                              </p:val>
                                            </p:tav>
                                          </p:tavLst>
                                        </p:anim>
                                        <p:anim calcmode="lin" valueType="num">
                                          <p:cBhvr additive="base">
                                            <p:cTn id="30" dur="10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0" nodeType="withEffect">
                                      <p:stCondLst>
                                        <p:cond delay="0"/>
                                      </p:stCondLst>
                                      <p:childTnLst>
                                        <p:set>
                                          <p:cBhvr>
                                            <p:cTn id="32" dur="1000" fill="hold">
                                              <p:stCondLst>
                                                <p:cond delay="0"/>
                                              </p:stCondLst>
                                            </p:cTn>
                                            <p:tgtEl>
                                              <p:spTgt spid="48"/>
                                            </p:tgtEl>
                                            <p:attrNameLst>
                                              <p:attrName>style.visibility</p:attrName>
                                            </p:attrNameLst>
                                          </p:cBhvr>
                                          <p:to>
                                            <p:strVal val="visible"/>
                                          </p:to>
                                        </p:set>
                                        <p:anim calcmode="lin" valueType="num">
                                          <p:cBhvr additive="base">
                                            <p:cTn id="33" dur="1000" fill="hold"/>
                                            <p:tgtEl>
                                              <p:spTgt spid="48"/>
                                            </p:tgtEl>
                                            <p:attrNameLst>
                                              <p:attrName>ppt_x</p:attrName>
                                            </p:attrNameLst>
                                          </p:cBhvr>
                                          <p:tavLst>
                                            <p:tav tm="0">
                                              <p:val>
                                                <p:strVal val="#ppt_x"/>
                                              </p:val>
                                            </p:tav>
                                            <p:tav tm="100000">
                                              <p:val>
                                                <p:strVal val="#ppt_x"/>
                                              </p:val>
                                            </p:tav>
                                          </p:tavLst>
                                        </p:anim>
                                        <p:anim calcmode="lin" valueType="num">
                                          <p:cBhvr additive="base">
                                            <p:cTn id="34" dur="10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1000" fill="hold"/>
                                            <p:tgtEl>
                                              <p:spTgt spid="20"/>
                                            </p:tgtEl>
                                            <p:attrNameLst>
                                              <p:attrName>ppt_x</p:attrName>
                                            </p:attrNameLst>
                                          </p:cBhvr>
                                          <p:tavLst>
                                            <p:tav tm="0">
                                              <p:val>
                                                <p:strVal val="1+#ppt_w/2"/>
                                              </p:val>
                                            </p:tav>
                                            <p:tav tm="100000">
                                              <p:val>
                                                <p:strVal val="#ppt_x"/>
                                              </p:val>
                                            </p:tav>
                                          </p:tavLst>
                                        </p:anim>
                                        <p:anim calcmode="lin" valueType="num">
                                          <p:cBhvr additive="base">
                                            <p:cTn id="38" dur="10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500"/>
                                </p:stCondLst>
                                <p:childTnLst>
                                  <p:par>
                                    <p:cTn id="44" presetID="26"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290">
                                              <p:stCondLst>
                                                <p:cond delay="0"/>
                                              </p:stCondLst>
                                            </p:cTn>
                                            <p:tgtEl>
                                              <p:spTgt spid="41"/>
                                            </p:tgtEl>
                                          </p:cBhvr>
                                        </p:animEffect>
                                        <p:anim calcmode="lin" valueType="num">
                                          <p:cBhvr>
                                            <p:cTn id="47"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50"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51"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52" dur="13">
                                              <p:stCondLst>
                                                <p:cond delay="325"/>
                                              </p:stCondLst>
                                            </p:cTn>
                                            <p:tgtEl>
                                              <p:spTgt spid="41"/>
                                            </p:tgtEl>
                                          </p:cBhvr>
                                          <p:to x="100000" y="60000"/>
                                        </p:animScale>
                                        <p:animScale>
                                          <p:cBhvr>
                                            <p:cTn id="53" dur="83" decel="50000">
                                              <p:stCondLst>
                                                <p:cond delay="338"/>
                                              </p:stCondLst>
                                            </p:cTn>
                                            <p:tgtEl>
                                              <p:spTgt spid="41"/>
                                            </p:tgtEl>
                                          </p:cBhvr>
                                          <p:to x="100000" y="100000"/>
                                        </p:animScale>
                                        <p:animScale>
                                          <p:cBhvr>
                                            <p:cTn id="54" dur="13">
                                              <p:stCondLst>
                                                <p:cond delay="656"/>
                                              </p:stCondLst>
                                            </p:cTn>
                                            <p:tgtEl>
                                              <p:spTgt spid="41"/>
                                            </p:tgtEl>
                                          </p:cBhvr>
                                          <p:to x="100000" y="80000"/>
                                        </p:animScale>
                                        <p:animScale>
                                          <p:cBhvr>
                                            <p:cTn id="55" dur="83" decel="50000">
                                              <p:stCondLst>
                                                <p:cond delay="669"/>
                                              </p:stCondLst>
                                            </p:cTn>
                                            <p:tgtEl>
                                              <p:spTgt spid="41"/>
                                            </p:tgtEl>
                                          </p:cBhvr>
                                          <p:to x="100000" y="100000"/>
                                        </p:animScale>
                                        <p:animScale>
                                          <p:cBhvr>
                                            <p:cTn id="56" dur="13">
                                              <p:stCondLst>
                                                <p:cond delay="821"/>
                                              </p:stCondLst>
                                            </p:cTn>
                                            <p:tgtEl>
                                              <p:spTgt spid="41"/>
                                            </p:tgtEl>
                                          </p:cBhvr>
                                          <p:to x="100000" y="90000"/>
                                        </p:animScale>
                                        <p:animScale>
                                          <p:cBhvr>
                                            <p:cTn id="57" dur="83" decel="50000">
                                              <p:stCondLst>
                                                <p:cond delay="834"/>
                                              </p:stCondLst>
                                            </p:cTn>
                                            <p:tgtEl>
                                              <p:spTgt spid="41"/>
                                            </p:tgtEl>
                                          </p:cBhvr>
                                          <p:to x="100000" y="100000"/>
                                        </p:animScale>
                                        <p:animScale>
                                          <p:cBhvr>
                                            <p:cTn id="58" dur="13">
                                              <p:stCondLst>
                                                <p:cond delay="904"/>
                                              </p:stCondLst>
                                            </p:cTn>
                                            <p:tgtEl>
                                              <p:spTgt spid="41"/>
                                            </p:tgtEl>
                                          </p:cBhvr>
                                          <p:to x="100000" y="95000"/>
                                        </p:animScale>
                                        <p:animScale>
                                          <p:cBhvr>
                                            <p:cTn id="59" dur="83" decel="50000">
                                              <p:stCondLst>
                                                <p:cond delay="917"/>
                                              </p:stCondLst>
                                            </p:cTn>
                                            <p:tgtEl>
                                              <p:spTgt spid="41"/>
                                            </p:tgtEl>
                                          </p:cBhvr>
                                          <p:to x="100000" y="100000"/>
                                        </p:animScale>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34" grpId="0" bldLvl="0" animBg="1"/>
          <p:bldP spid="35" grpId="0" bldLvl="0" animBg="1"/>
          <p:bldP spid="36" grpId="0"/>
          <p:bldP spid="40" grpId="0" bldLvl="0" animBg="1"/>
          <p:bldP spid="41" grpId="0"/>
          <p:bldP spid="48" grpId="0"/>
          <p:bldP spid="5" grpId="0" bldLvl="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直接连接符 72">
            <a:extLst>
              <a:ext uri="{FF2B5EF4-FFF2-40B4-BE49-F238E27FC236}">
                <a16:creationId xmlns:a16="http://schemas.microsoft.com/office/drawing/2014/main" id="{24C21966-E672-4950-8DB6-EC0582945902}"/>
              </a:ext>
            </a:extLst>
          </p:cNvPr>
          <p:cNvCxnSpPr>
            <a:cxnSpLocks noChangeShapeType="1"/>
          </p:cNvCxnSpPr>
          <p:nvPr/>
        </p:nvCxnSpPr>
        <p:spPr bwMode="auto">
          <a:xfrm flipV="1">
            <a:off x="3321345" y="1478625"/>
            <a:ext cx="2114016" cy="57199"/>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86" name="直接连接符 23">
            <a:extLst>
              <a:ext uri="{FF2B5EF4-FFF2-40B4-BE49-F238E27FC236}">
                <a16:creationId xmlns:a16="http://schemas.microsoft.com/office/drawing/2014/main" id="{0738492A-181F-4C1C-B583-8410D48C4AF5}"/>
              </a:ext>
            </a:extLst>
          </p:cNvPr>
          <p:cNvCxnSpPr>
            <a:cxnSpLocks noChangeShapeType="1"/>
          </p:cNvCxnSpPr>
          <p:nvPr/>
        </p:nvCxnSpPr>
        <p:spPr bwMode="auto">
          <a:xfrm>
            <a:off x="3422617" y="1558094"/>
            <a:ext cx="1635979" cy="1381661"/>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84" name="直接连接符 23">
            <a:extLst>
              <a:ext uri="{FF2B5EF4-FFF2-40B4-BE49-F238E27FC236}">
                <a16:creationId xmlns:a16="http://schemas.microsoft.com/office/drawing/2014/main" id="{8BD25AE9-9E64-4146-B085-EC0EE36D93D2}"/>
              </a:ext>
            </a:extLst>
          </p:cNvPr>
          <p:cNvCxnSpPr>
            <a:cxnSpLocks noChangeShapeType="1"/>
          </p:cNvCxnSpPr>
          <p:nvPr/>
        </p:nvCxnSpPr>
        <p:spPr bwMode="auto">
          <a:xfrm flipH="1">
            <a:off x="2636800" y="1665648"/>
            <a:ext cx="537628" cy="1383121"/>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83" name="直接连接符 72">
            <a:extLst>
              <a:ext uri="{FF2B5EF4-FFF2-40B4-BE49-F238E27FC236}">
                <a16:creationId xmlns:a16="http://schemas.microsoft.com/office/drawing/2014/main" id="{2E520935-85CD-4FA3-B10A-A7D1D8B91EF1}"/>
              </a:ext>
            </a:extLst>
          </p:cNvPr>
          <p:cNvCxnSpPr>
            <a:cxnSpLocks noChangeShapeType="1"/>
          </p:cNvCxnSpPr>
          <p:nvPr/>
        </p:nvCxnSpPr>
        <p:spPr bwMode="auto">
          <a:xfrm flipV="1">
            <a:off x="2374265" y="3132462"/>
            <a:ext cx="276082" cy="1119666"/>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81" name="直接连接符 17">
            <a:extLst>
              <a:ext uri="{FF2B5EF4-FFF2-40B4-BE49-F238E27FC236}">
                <a16:creationId xmlns:a16="http://schemas.microsoft.com/office/drawing/2014/main" id="{39A019C1-F93A-4089-8C4A-5AB0917E1396}"/>
              </a:ext>
            </a:extLst>
          </p:cNvPr>
          <p:cNvCxnSpPr>
            <a:cxnSpLocks noChangeShapeType="1"/>
          </p:cNvCxnSpPr>
          <p:nvPr/>
        </p:nvCxnSpPr>
        <p:spPr bwMode="auto">
          <a:xfrm>
            <a:off x="2746173" y="3294974"/>
            <a:ext cx="1256714" cy="740991"/>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78" name="直接连接符 72">
            <a:extLst>
              <a:ext uri="{FF2B5EF4-FFF2-40B4-BE49-F238E27FC236}">
                <a16:creationId xmlns:a16="http://schemas.microsoft.com/office/drawing/2014/main" id="{0068290C-E06B-4720-BA52-C267E6CBD01C}"/>
              </a:ext>
            </a:extLst>
          </p:cNvPr>
          <p:cNvCxnSpPr>
            <a:cxnSpLocks noChangeShapeType="1"/>
          </p:cNvCxnSpPr>
          <p:nvPr/>
        </p:nvCxnSpPr>
        <p:spPr bwMode="auto">
          <a:xfrm flipV="1">
            <a:off x="2586619" y="2926969"/>
            <a:ext cx="2285051" cy="118008"/>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76" name="直接连接符 72">
            <a:extLst>
              <a:ext uri="{FF2B5EF4-FFF2-40B4-BE49-F238E27FC236}">
                <a16:creationId xmlns:a16="http://schemas.microsoft.com/office/drawing/2014/main" id="{037E6E46-4527-4D81-B28C-61BD591B7634}"/>
              </a:ext>
            </a:extLst>
          </p:cNvPr>
          <p:cNvCxnSpPr>
            <a:cxnSpLocks noChangeShapeType="1"/>
          </p:cNvCxnSpPr>
          <p:nvPr/>
        </p:nvCxnSpPr>
        <p:spPr bwMode="auto">
          <a:xfrm flipV="1">
            <a:off x="6561273" y="1155515"/>
            <a:ext cx="1149383" cy="1120582"/>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70" name="直接连接符 17">
            <a:extLst>
              <a:ext uri="{FF2B5EF4-FFF2-40B4-BE49-F238E27FC236}">
                <a16:creationId xmlns:a16="http://schemas.microsoft.com/office/drawing/2014/main" id="{A1DAE45C-C756-41B3-9134-DF5D7E055343}"/>
              </a:ext>
            </a:extLst>
          </p:cNvPr>
          <p:cNvCxnSpPr>
            <a:cxnSpLocks noChangeShapeType="1"/>
          </p:cNvCxnSpPr>
          <p:nvPr/>
        </p:nvCxnSpPr>
        <p:spPr bwMode="auto">
          <a:xfrm>
            <a:off x="5536046" y="1629267"/>
            <a:ext cx="1025227" cy="529501"/>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61" name="直接连接符 43">
            <a:extLst>
              <a:ext uri="{FF2B5EF4-FFF2-40B4-BE49-F238E27FC236}">
                <a16:creationId xmlns:a16="http://schemas.microsoft.com/office/drawing/2014/main" id="{6567EDB3-DBF7-4C7A-AF14-FFCCA4CB0098}"/>
              </a:ext>
            </a:extLst>
          </p:cNvPr>
          <p:cNvCxnSpPr>
            <a:cxnSpLocks noChangeShapeType="1"/>
          </p:cNvCxnSpPr>
          <p:nvPr/>
        </p:nvCxnSpPr>
        <p:spPr bwMode="auto">
          <a:xfrm flipV="1">
            <a:off x="884170" y="3115462"/>
            <a:ext cx="1592634" cy="1033232"/>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59" name="直接连接符 43">
            <a:extLst>
              <a:ext uri="{FF2B5EF4-FFF2-40B4-BE49-F238E27FC236}">
                <a16:creationId xmlns:a16="http://schemas.microsoft.com/office/drawing/2014/main" id="{C5F45E61-AFB6-4589-B264-FB3181C98C67}"/>
              </a:ext>
            </a:extLst>
          </p:cNvPr>
          <p:cNvCxnSpPr>
            <a:cxnSpLocks noChangeShapeType="1"/>
          </p:cNvCxnSpPr>
          <p:nvPr/>
        </p:nvCxnSpPr>
        <p:spPr bwMode="auto">
          <a:xfrm flipV="1">
            <a:off x="1079777" y="4232186"/>
            <a:ext cx="1313367" cy="69865"/>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15" name="直接连接符 17">
            <a:extLst>
              <a:ext uri="{FF2B5EF4-FFF2-40B4-BE49-F238E27FC236}">
                <a16:creationId xmlns:a16="http://schemas.microsoft.com/office/drawing/2014/main" id="{E845FE66-8659-414C-A833-0B455E3B3F85}"/>
              </a:ext>
            </a:extLst>
          </p:cNvPr>
          <p:cNvCxnSpPr>
            <a:cxnSpLocks noChangeShapeType="1"/>
          </p:cNvCxnSpPr>
          <p:nvPr/>
        </p:nvCxnSpPr>
        <p:spPr bwMode="auto">
          <a:xfrm>
            <a:off x="1475446" y="2756512"/>
            <a:ext cx="1036241" cy="273331"/>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16" name="直接连接符 23">
            <a:extLst>
              <a:ext uri="{FF2B5EF4-FFF2-40B4-BE49-F238E27FC236}">
                <a16:creationId xmlns:a16="http://schemas.microsoft.com/office/drawing/2014/main" id="{038CEE33-26EA-47DB-B5D6-F7791F5156CF}"/>
              </a:ext>
            </a:extLst>
          </p:cNvPr>
          <p:cNvCxnSpPr>
            <a:cxnSpLocks noChangeShapeType="1"/>
          </p:cNvCxnSpPr>
          <p:nvPr/>
        </p:nvCxnSpPr>
        <p:spPr bwMode="auto">
          <a:xfrm flipH="1">
            <a:off x="1227080" y="1513248"/>
            <a:ext cx="1794947" cy="1291040"/>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14" name="直接连接符 13">
            <a:extLst>
              <a:ext uri="{FF2B5EF4-FFF2-40B4-BE49-F238E27FC236}">
                <a16:creationId xmlns:a16="http://schemas.microsoft.com/office/drawing/2014/main" id="{F092B953-2658-4A72-BD9D-F7C883F90252}"/>
              </a:ext>
            </a:extLst>
          </p:cNvPr>
          <p:cNvCxnSpPr>
            <a:cxnSpLocks noChangeShapeType="1"/>
          </p:cNvCxnSpPr>
          <p:nvPr/>
        </p:nvCxnSpPr>
        <p:spPr bwMode="auto">
          <a:xfrm>
            <a:off x="1429349" y="1107535"/>
            <a:ext cx="1792386" cy="286577"/>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3" name="直接连接符 72">
            <a:extLst>
              <a:ext uri="{FF2B5EF4-FFF2-40B4-BE49-F238E27FC236}">
                <a16:creationId xmlns:a16="http://schemas.microsoft.com/office/drawing/2014/main" id="{E7AEB2EB-0915-49E6-94FE-8DF12A3F8E75}"/>
              </a:ext>
            </a:extLst>
          </p:cNvPr>
          <p:cNvCxnSpPr>
            <a:cxnSpLocks noChangeShapeType="1"/>
            <a:endCxn id="52" idx="4"/>
          </p:cNvCxnSpPr>
          <p:nvPr/>
        </p:nvCxnSpPr>
        <p:spPr bwMode="auto">
          <a:xfrm flipV="1">
            <a:off x="5159280" y="1834170"/>
            <a:ext cx="276082" cy="1119666"/>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cxnSp>
        <p:nvCxnSpPr>
          <p:cNvPr id="4" name="直接连接符 20">
            <a:extLst>
              <a:ext uri="{FF2B5EF4-FFF2-40B4-BE49-F238E27FC236}">
                <a16:creationId xmlns:a16="http://schemas.microsoft.com/office/drawing/2014/main" id="{8F8A9E3E-C4F2-4FEC-A256-C884D1745619}"/>
              </a:ext>
            </a:extLst>
          </p:cNvPr>
          <p:cNvCxnSpPr>
            <a:cxnSpLocks noChangeShapeType="1"/>
          </p:cNvCxnSpPr>
          <p:nvPr/>
        </p:nvCxnSpPr>
        <p:spPr bwMode="auto">
          <a:xfrm flipV="1">
            <a:off x="4089418" y="3291341"/>
            <a:ext cx="683924" cy="622217"/>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grpSp>
        <p:nvGrpSpPr>
          <p:cNvPr id="5" name="组合 4">
            <a:extLst>
              <a:ext uri="{FF2B5EF4-FFF2-40B4-BE49-F238E27FC236}">
                <a16:creationId xmlns:a16="http://schemas.microsoft.com/office/drawing/2014/main" id="{DDA67214-3BBA-49B2-914E-FDCB8A6390A7}"/>
              </a:ext>
            </a:extLst>
          </p:cNvPr>
          <p:cNvGrpSpPr/>
          <p:nvPr/>
        </p:nvGrpSpPr>
        <p:grpSpPr>
          <a:xfrm>
            <a:off x="311801" y="154865"/>
            <a:ext cx="1656509" cy="1656509"/>
            <a:chOff x="5252030" y="2008764"/>
            <a:chExt cx="809336" cy="809336"/>
          </a:xfrm>
          <a:solidFill>
            <a:schemeClr val="accent1"/>
          </a:solidFill>
        </p:grpSpPr>
        <p:sp>
          <p:nvSpPr>
            <p:cNvPr id="6" name="椭圆 5">
              <a:extLst>
                <a:ext uri="{FF2B5EF4-FFF2-40B4-BE49-F238E27FC236}">
                  <a16:creationId xmlns:a16="http://schemas.microsoft.com/office/drawing/2014/main" id="{A2188239-7D09-4577-84FD-AD7D860D0882}"/>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7" name="椭圆 6">
              <a:extLst>
                <a:ext uri="{FF2B5EF4-FFF2-40B4-BE49-F238E27FC236}">
                  <a16:creationId xmlns:a16="http://schemas.microsoft.com/office/drawing/2014/main" id="{9853BEC9-7338-4A5D-A6C8-15C50B144CFE}"/>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FD813136-49B5-4904-A1EB-C39F2D039E7E}"/>
              </a:ext>
            </a:extLst>
          </p:cNvPr>
          <p:cNvGrpSpPr/>
          <p:nvPr/>
        </p:nvGrpSpPr>
        <p:grpSpPr>
          <a:xfrm>
            <a:off x="2156855" y="2650017"/>
            <a:ext cx="865171" cy="865171"/>
            <a:chOff x="5252030" y="2008764"/>
            <a:chExt cx="809336" cy="809336"/>
          </a:xfrm>
          <a:solidFill>
            <a:schemeClr val="accent1"/>
          </a:solidFill>
        </p:grpSpPr>
        <p:sp>
          <p:nvSpPr>
            <p:cNvPr id="9" name="椭圆 8">
              <a:extLst>
                <a:ext uri="{FF2B5EF4-FFF2-40B4-BE49-F238E27FC236}">
                  <a16:creationId xmlns:a16="http://schemas.microsoft.com/office/drawing/2014/main" id="{8B439467-EF7C-434C-800E-8F88B4D47C4C}"/>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0" name="椭圆 9">
              <a:extLst>
                <a:ext uri="{FF2B5EF4-FFF2-40B4-BE49-F238E27FC236}">
                  <a16:creationId xmlns:a16="http://schemas.microsoft.com/office/drawing/2014/main" id="{EEE2101C-EA57-4590-9DAA-C68033D40F0F}"/>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619A6669-753A-4733-B358-2924247CE233}"/>
              </a:ext>
            </a:extLst>
          </p:cNvPr>
          <p:cNvGrpSpPr/>
          <p:nvPr/>
        </p:nvGrpSpPr>
        <p:grpSpPr>
          <a:xfrm>
            <a:off x="2586620" y="771713"/>
            <a:ext cx="1244798" cy="1244798"/>
            <a:chOff x="5252030" y="2008764"/>
            <a:chExt cx="809336" cy="809336"/>
          </a:xfrm>
          <a:solidFill>
            <a:schemeClr val="accent1"/>
          </a:solidFill>
        </p:grpSpPr>
        <p:sp>
          <p:nvSpPr>
            <p:cNvPr id="12" name="椭圆 11">
              <a:extLst>
                <a:ext uri="{FF2B5EF4-FFF2-40B4-BE49-F238E27FC236}">
                  <a16:creationId xmlns:a16="http://schemas.microsoft.com/office/drawing/2014/main" id="{78CD8B31-27E3-4DA3-86E1-9AC637B2E669}"/>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3" name="椭圆 12">
              <a:extLst>
                <a:ext uri="{FF2B5EF4-FFF2-40B4-BE49-F238E27FC236}">
                  <a16:creationId xmlns:a16="http://schemas.microsoft.com/office/drawing/2014/main" id="{280F5172-0CFC-49CE-9B35-2A2A2818D9E9}"/>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43">
            <a:extLst>
              <a:ext uri="{FF2B5EF4-FFF2-40B4-BE49-F238E27FC236}">
                <a16:creationId xmlns:a16="http://schemas.microsoft.com/office/drawing/2014/main" id="{DE1D4C0B-6A64-4742-AB4D-23200A1C5CB7}"/>
              </a:ext>
            </a:extLst>
          </p:cNvPr>
          <p:cNvCxnSpPr>
            <a:cxnSpLocks noChangeShapeType="1"/>
          </p:cNvCxnSpPr>
          <p:nvPr/>
        </p:nvCxnSpPr>
        <p:spPr bwMode="auto">
          <a:xfrm flipV="1">
            <a:off x="2547808" y="3970248"/>
            <a:ext cx="1528817" cy="300377"/>
          </a:xfrm>
          <a:prstGeom prst="line">
            <a:avLst/>
          </a:prstGeom>
          <a:noFill/>
          <a:ln w="28575">
            <a:solidFill>
              <a:schemeClr val="accent3">
                <a:lumMod val="50000"/>
              </a:schemeClr>
            </a:solidFill>
            <a:miter lim="800000"/>
          </a:ln>
          <a:extLst>
            <a:ext uri="{909E8E84-426E-40DD-AFC4-6F175D3DCCD1}">
              <a14:hiddenFill xmlns:a14="http://schemas.microsoft.com/office/drawing/2010/main">
                <a:noFill/>
              </a14:hiddenFill>
            </a:ext>
          </a:extLst>
        </p:spPr>
      </p:cxnSp>
      <p:grpSp>
        <p:nvGrpSpPr>
          <p:cNvPr id="18" name="组合 17">
            <a:extLst>
              <a:ext uri="{FF2B5EF4-FFF2-40B4-BE49-F238E27FC236}">
                <a16:creationId xmlns:a16="http://schemas.microsoft.com/office/drawing/2014/main" id="{214F6A91-640D-4423-8774-53851E6B36DB}"/>
              </a:ext>
            </a:extLst>
          </p:cNvPr>
          <p:cNvGrpSpPr/>
          <p:nvPr/>
        </p:nvGrpSpPr>
        <p:grpSpPr>
          <a:xfrm>
            <a:off x="2078029" y="3937013"/>
            <a:ext cx="630230" cy="630230"/>
            <a:chOff x="304800" y="673100"/>
            <a:chExt cx="4000500" cy="4000500"/>
          </a:xfrm>
          <a:effectLst>
            <a:outerShdw blurRad="444500" dist="254000" dir="8100000" algn="tr" rotWithShape="0">
              <a:prstClr val="black">
                <a:alpha val="50000"/>
              </a:prstClr>
            </a:outerShdw>
          </a:effectLst>
        </p:grpSpPr>
        <p:sp>
          <p:nvSpPr>
            <p:cNvPr id="19" name="同心圆 18">
              <a:extLst>
                <a:ext uri="{FF2B5EF4-FFF2-40B4-BE49-F238E27FC236}">
                  <a16:creationId xmlns:a16="http://schemas.microsoft.com/office/drawing/2014/main" id="{5D3D89DB-07C1-4035-8536-B9D01DD5A662}"/>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0" name="椭圆 19">
              <a:extLst>
                <a:ext uri="{FF2B5EF4-FFF2-40B4-BE49-F238E27FC236}">
                  <a16:creationId xmlns:a16="http://schemas.microsoft.com/office/drawing/2014/main" id="{2577AFF2-D8C8-4120-8343-CC11812D4AE4}"/>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grpSp>
      <p:grpSp>
        <p:nvGrpSpPr>
          <p:cNvPr id="21" name="组合 20">
            <a:extLst>
              <a:ext uri="{FF2B5EF4-FFF2-40B4-BE49-F238E27FC236}">
                <a16:creationId xmlns:a16="http://schemas.microsoft.com/office/drawing/2014/main" id="{D44CD50A-0451-4F30-A4C9-60CED409F9BB}"/>
              </a:ext>
            </a:extLst>
          </p:cNvPr>
          <p:cNvGrpSpPr/>
          <p:nvPr/>
        </p:nvGrpSpPr>
        <p:grpSpPr>
          <a:xfrm>
            <a:off x="470546" y="3717850"/>
            <a:ext cx="827252" cy="827252"/>
            <a:chOff x="304800" y="673100"/>
            <a:chExt cx="4000500" cy="4000500"/>
          </a:xfrm>
          <a:effectLst>
            <a:outerShdw blurRad="444500" dist="254000" dir="8100000" algn="tr" rotWithShape="0">
              <a:prstClr val="black">
                <a:alpha val="50000"/>
              </a:prstClr>
            </a:outerShdw>
          </a:effectLst>
        </p:grpSpPr>
        <p:sp>
          <p:nvSpPr>
            <p:cNvPr id="22" name="同心圆 21">
              <a:extLst>
                <a:ext uri="{FF2B5EF4-FFF2-40B4-BE49-F238E27FC236}">
                  <a16:creationId xmlns:a16="http://schemas.microsoft.com/office/drawing/2014/main" id="{FA8112A3-7CF4-4F05-B8CC-843669FEE9D8}"/>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a:extLst>
                <a:ext uri="{FF2B5EF4-FFF2-40B4-BE49-F238E27FC236}">
                  <a16:creationId xmlns:a16="http://schemas.microsoft.com/office/drawing/2014/main" id="{F4407BD6-C7B7-4C36-B9D9-66FE8DEA6B14}"/>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2702EAFA-63D1-4696-A23F-096F62AF1FB5}"/>
              </a:ext>
            </a:extLst>
          </p:cNvPr>
          <p:cNvGrpSpPr/>
          <p:nvPr/>
        </p:nvGrpSpPr>
        <p:grpSpPr>
          <a:xfrm>
            <a:off x="764555" y="2373667"/>
            <a:ext cx="867139" cy="867139"/>
            <a:chOff x="304800" y="673100"/>
            <a:chExt cx="4000500" cy="4000500"/>
          </a:xfrm>
          <a:effectLst>
            <a:outerShdw blurRad="444500" dist="254000" dir="8100000" algn="tr" rotWithShape="0">
              <a:prstClr val="black">
                <a:alpha val="50000"/>
              </a:prstClr>
            </a:outerShdw>
          </a:effectLst>
        </p:grpSpPr>
        <p:sp>
          <p:nvSpPr>
            <p:cNvPr id="25" name="同心圆 24">
              <a:extLst>
                <a:ext uri="{FF2B5EF4-FFF2-40B4-BE49-F238E27FC236}">
                  <a16:creationId xmlns:a16="http://schemas.microsoft.com/office/drawing/2014/main" id="{8C5595A5-0DF3-48D3-8A65-138BF3315A9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椭圆 25">
              <a:extLst>
                <a:ext uri="{FF2B5EF4-FFF2-40B4-BE49-F238E27FC236}">
                  <a16:creationId xmlns:a16="http://schemas.microsoft.com/office/drawing/2014/main" id="{E5AC63E8-AD59-437B-96B5-1AB87609D5B6}"/>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37">
            <a:extLst>
              <a:ext uri="{FF2B5EF4-FFF2-40B4-BE49-F238E27FC236}">
                <a16:creationId xmlns:a16="http://schemas.microsoft.com/office/drawing/2014/main" id="{4C2B9269-D8ED-415B-AD10-E7AC10AE1847}"/>
              </a:ext>
            </a:extLst>
          </p:cNvPr>
          <p:cNvSpPr>
            <a:spLocks noChangeArrowheads="1"/>
          </p:cNvSpPr>
          <p:nvPr/>
        </p:nvSpPr>
        <p:spPr bwMode="auto">
          <a:xfrm>
            <a:off x="760194" y="598398"/>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200" b="0" dirty="0">
                <a:solidFill>
                  <a:schemeClr val="bg1">
                    <a:lumMod val="95000"/>
                  </a:schemeClr>
                </a:solidFill>
                <a:sym typeface="微软雅黑" panose="020B0503020204020204" pitchFamily="34" charset="-122"/>
              </a:rPr>
              <a:t>计量</a:t>
            </a:r>
            <a:endParaRPr lang="en-US" altLang="zh-CN" sz="2200" b="0" dirty="0">
              <a:solidFill>
                <a:schemeClr val="bg1">
                  <a:lumMod val="95000"/>
                </a:schemeClr>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2200" b="0" dirty="0">
                <a:solidFill>
                  <a:schemeClr val="bg1">
                    <a:lumMod val="95000"/>
                  </a:schemeClr>
                </a:solidFill>
                <a:sym typeface="微软雅黑" panose="020B0503020204020204" pitchFamily="34" charset="-122"/>
              </a:rPr>
              <a:t>经济</a:t>
            </a:r>
          </a:p>
        </p:txBody>
      </p:sp>
      <p:sp>
        <p:nvSpPr>
          <p:cNvPr id="29" name="文本框 37">
            <a:extLst>
              <a:ext uri="{FF2B5EF4-FFF2-40B4-BE49-F238E27FC236}">
                <a16:creationId xmlns:a16="http://schemas.microsoft.com/office/drawing/2014/main" id="{821301D6-634B-4F6A-9153-BA58A72D7A0E}"/>
              </a:ext>
            </a:extLst>
          </p:cNvPr>
          <p:cNvSpPr>
            <a:spLocks noChangeArrowheads="1"/>
          </p:cNvSpPr>
          <p:nvPr/>
        </p:nvSpPr>
        <p:spPr bwMode="auto">
          <a:xfrm>
            <a:off x="2902543" y="1072864"/>
            <a:ext cx="67197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900" b="0" dirty="0">
                <a:solidFill>
                  <a:schemeClr val="bg1">
                    <a:lumMod val="95000"/>
                  </a:schemeClr>
                </a:solidFill>
                <a:sym typeface="微软雅黑" panose="020B0503020204020204" pitchFamily="34" charset="-122"/>
              </a:rPr>
              <a:t>数据</a:t>
            </a:r>
            <a:endParaRPr lang="en-US" altLang="zh-CN" sz="1900" b="0" dirty="0">
              <a:solidFill>
                <a:schemeClr val="bg1">
                  <a:lumMod val="95000"/>
                </a:schemeClr>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900" b="0" dirty="0">
                <a:solidFill>
                  <a:schemeClr val="bg1">
                    <a:lumMod val="95000"/>
                  </a:schemeClr>
                </a:solidFill>
                <a:sym typeface="微软雅黑" panose="020B0503020204020204" pitchFamily="34" charset="-122"/>
              </a:rPr>
              <a:t>挖掘</a:t>
            </a:r>
          </a:p>
        </p:txBody>
      </p:sp>
      <p:sp>
        <p:nvSpPr>
          <p:cNvPr id="30" name="文本框 37">
            <a:extLst>
              <a:ext uri="{FF2B5EF4-FFF2-40B4-BE49-F238E27FC236}">
                <a16:creationId xmlns:a16="http://schemas.microsoft.com/office/drawing/2014/main" id="{11D9FE7B-A3A4-4D51-979B-C3D2FD566081}"/>
              </a:ext>
            </a:extLst>
          </p:cNvPr>
          <p:cNvSpPr>
            <a:spLocks noChangeArrowheads="1"/>
          </p:cNvSpPr>
          <p:nvPr/>
        </p:nvSpPr>
        <p:spPr bwMode="auto">
          <a:xfrm>
            <a:off x="936906" y="2573456"/>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dirty="0">
                <a:solidFill>
                  <a:schemeClr val="accent3">
                    <a:lumMod val="50000"/>
                  </a:schemeClr>
                </a:solidFill>
                <a:sym typeface="微软雅黑" panose="020B0503020204020204" pitchFamily="34" charset="-122"/>
              </a:rPr>
              <a:t>人工</a:t>
            </a:r>
            <a:endParaRPr lang="en-US" altLang="zh-CN" sz="1200" dirty="0">
              <a:solidFill>
                <a:schemeClr val="accent3">
                  <a:lumMod val="50000"/>
                </a:schemeClr>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200" dirty="0">
                <a:solidFill>
                  <a:schemeClr val="accent3">
                    <a:lumMod val="50000"/>
                  </a:schemeClr>
                </a:solidFill>
                <a:sym typeface="微软雅黑" panose="020B0503020204020204" pitchFamily="34" charset="-122"/>
              </a:rPr>
              <a:t>智能</a:t>
            </a:r>
            <a:endParaRPr lang="zh-CN" altLang="en-US" sz="1200" b="0" dirty="0">
              <a:solidFill>
                <a:schemeClr val="accent3">
                  <a:lumMod val="50000"/>
                </a:schemeClr>
              </a:solidFill>
              <a:sym typeface="微软雅黑" panose="020B0503020204020204" pitchFamily="34" charset="-122"/>
            </a:endParaRPr>
          </a:p>
        </p:txBody>
      </p:sp>
      <p:sp>
        <p:nvSpPr>
          <p:cNvPr id="35" name="矩形 34">
            <a:extLst>
              <a:ext uri="{FF2B5EF4-FFF2-40B4-BE49-F238E27FC236}">
                <a16:creationId xmlns:a16="http://schemas.microsoft.com/office/drawing/2014/main" id="{15A1A5C9-5626-4908-80FB-510753118103}"/>
              </a:ext>
            </a:extLst>
          </p:cNvPr>
          <p:cNvSpPr>
            <a:spLocks noChangeArrowheads="1"/>
          </p:cNvSpPr>
          <p:nvPr/>
        </p:nvSpPr>
        <p:spPr bwMode="auto">
          <a:xfrm>
            <a:off x="5612690" y="3041329"/>
            <a:ext cx="2323291" cy="32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38" tIns="41468" rIns="82938" bIns="4146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spcBef>
                <a:spcPct val="0"/>
              </a:spcBef>
              <a:buFont typeface="Arial" panose="020B0604020202020204" pitchFamily="34" charset="0"/>
              <a:buNone/>
            </a:pPr>
            <a:r>
              <a:rPr lang="zh-CN" altLang="en-US" sz="1600" b="1" dirty="0">
                <a:solidFill>
                  <a:schemeClr val="accent1"/>
                </a:solidFill>
                <a:sym typeface="微软雅黑" panose="020B0503020204020204" pitchFamily="34" charset="-122"/>
              </a:rPr>
              <a:t>量化投资的延伸理论</a:t>
            </a:r>
            <a:endParaRPr lang="zh-CN" altLang="en-US" sz="1600" dirty="0">
              <a:solidFill>
                <a:schemeClr val="accent1"/>
              </a:solidFill>
              <a:latin typeface="Arial" panose="020B0604020202020204" pitchFamily="34" charset="0"/>
              <a:ea typeface="宋体" panose="02010600030101010101" pitchFamily="2" charset="-122"/>
            </a:endParaRPr>
          </a:p>
        </p:txBody>
      </p:sp>
      <p:sp>
        <p:nvSpPr>
          <p:cNvPr id="36" name="文本框 13">
            <a:extLst>
              <a:ext uri="{FF2B5EF4-FFF2-40B4-BE49-F238E27FC236}">
                <a16:creationId xmlns:a16="http://schemas.microsoft.com/office/drawing/2014/main" id="{66ADA2D3-3CE8-478C-BFFA-2368FCDB73B8}"/>
              </a:ext>
            </a:extLst>
          </p:cNvPr>
          <p:cNvSpPr txBox="1"/>
          <p:nvPr/>
        </p:nvSpPr>
        <p:spPr>
          <a:xfrm>
            <a:off x="5960547" y="3314699"/>
            <a:ext cx="2740626" cy="1712813"/>
          </a:xfrm>
          <a:prstGeom prst="rect">
            <a:avLst/>
          </a:prstGeom>
          <a:noFill/>
        </p:spPr>
        <p:txBody>
          <a:bodyPr wrap="square" lIns="65824" tIns="32911" rIns="65824" bIns="32911" rtlCol="0">
            <a:spAutoFit/>
          </a:bodyPr>
          <a:lstStyle/>
          <a:p>
            <a:pPr>
              <a:lnSpc>
                <a:spcPct val="120000"/>
              </a:lnSpc>
            </a:pPr>
            <a:r>
              <a:rPr lang="zh-CN" altLang="en-US" sz="1000" noProof="1">
                <a:solidFill>
                  <a:schemeClr val="tx1">
                    <a:lumMod val="65000"/>
                    <a:lumOff val="35000"/>
                  </a:schemeClr>
                </a:solidFill>
                <a:latin typeface="微软雅黑" panose="020B0503020204020204" pitchFamily="34" charset="-122"/>
                <a:ea typeface="微软雅黑" panose="020B0503020204020204" pitchFamily="34" charset="-122"/>
              </a:rPr>
              <a:t>量化投资理论不是天生的学问，属于各学科在解决量化投资问题中交叉和借鉴产生的，从而延伸和充实量化投资的理论，学科在被借鉴到量化投资理论中又得到了发展，让量化投资的理论不断具有生命力（作为基础课程这里不做深入讲解，要想了解的更加深入请观看后期推出的“量化投资进阶课程”等相关内容，这里只做了解）。</a:t>
            </a:r>
            <a:endParaRPr lang="en-US" altLang="zh-CN" sz="1000" noProof="1">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spcBef>
                <a:spcPct val="0"/>
              </a:spcBef>
              <a:buNone/>
            </a:pP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7" name="组合 36">
            <a:extLst>
              <a:ext uri="{FF2B5EF4-FFF2-40B4-BE49-F238E27FC236}">
                <a16:creationId xmlns:a16="http://schemas.microsoft.com/office/drawing/2014/main" id="{124002CF-BE67-4EE2-A9B4-D2DEB4B95E49}"/>
              </a:ext>
            </a:extLst>
          </p:cNvPr>
          <p:cNvGrpSpPr/>
          <p:nvPr/>
        </p:nvGrpSpPr>
        <p:grpSpPr>
          <a:xfrm>
            <a:off x="3689120" y="3640854"/>
            <a:ext cx="721453" cy="721453"/>
            <a:chOff x="5252030" y="2008764"/>
            <a:chExt cx="809336" cy="809336"/>
          </a:xfrm>
          <a:solidFill>
            <a:schemeClr val="accent1"/>
          </a:solidFill>
        </p:grpSpPr>
        <p:sp>
          <p:nvSpPr>
            <p:cNvPr id="38" name="椭圆 37">
              <a:extLst>
                <a:ext uri="{FF2B5EF4-FFF2-40B4-BE49-F238E27FC236}">
                  <a16:creationId xmlns:a16="http://schemas.microsoft.com/office/drawing/2014/main" id="{9BF52394-DB2F-4E3E-A305-817C2B2FE0CD}"/>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9" name="椭圆 38">
              <a:extLst>
                <a:ext uri="{FF2B5EF4-FFF2-40B4-BE49-F238E27FC236}">
                  <a16:creationId xmlns:a16="http://schemas.microsoft.com/office/drawing/2014/main" id="{6B28A5EC-2A58-4493-8B53-B372ACC87257}"/>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TextBox 39">
            <a:extLst>
              <a:ext uri="{FF2B5EF4-FFF2-40B4-BE49-F238E27FC236}">
                <a16:creationId xmlns:a16="http://schemas.microsoft.com/office/drawing/2014/main" id="{EEC674A5-D34C-46C4-A78F-4B4BCC22BEC4}"/>
              </a:ext>
            </a:extLst>
          </p:cNvPr>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42" name="文本框 37">
            <a:extLst>
              <a:ext uri="{FF2B5EF4-FFF2-40B4-BE49-F238E27FC236}">
                <a16:creationId xmlns:a16="http://schemas.microsoft.com/office/drawing/2014/main" id="{9D792067-EA1B-4A67-9E1C-D0D35E4C36F8}"/>
              </a:ext>
            </a:extLst>
          </p:cNvPr>
          <p:cNvSpPr>
            <a:spLocks noChangeArrowheads="1"/>
          </p:cNvSpPr>
          <p:nvPr/>
        </p:nvSpPr>
        <p:spPr bwMode="auto">
          <a:xfrm>
            <a:off x="2314750" y="282099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dirty="0">
                <a:solidFill>
                  <a:schemeClr val="bg1">
                    <a:lumMod val="95000"/>
                  </a:schemeClr>
                </a:solidFill>
                <a:sym typeface="微软雅黑" panose="020B0503020204020204" pitchFamily="34" charset="-122"/>
              </a:rPr>
              <a:t>信号</a:t>
            </a:r>
            <a:endParaRPr lang="en-US" altLang="zh-CN" sz="1400" dirty="0">
              <a:solidFill>
                <a:schemeClr val="bg1">
                  <a:lumMod val="95000"/>
                </a:schemeClr>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400" dirty="0">
                <a:solidFill>
                  <a:schemeClr val="bg1">
                    <a:lumMod val="95000"/>
                  </a:schemeClr>
                </a:solidFill>
                <a:sym typeface="微软雅黑" panose="020B0503020204020204" pitchFamily="34" charset="-122"/>
              </a:rPr>
              <a:t>处理</a:t>
            </a:r>
            <a:endParaRPr lang="zh-CN" altLang="en-US" sz="1400" b="0" dirty="0">
              <a:solidFill>
                <a:schemeClr val="bg1">
                  <a:lumMod val="95000"/>
                </a:schemeClr>
              </a:solidFill>
              <a:sym typeface="微软雅黑" panose="020B0503020204020204" pitchFamily="34" charset="-122"/>
            </a:endParaRPr>
          </a:p>
        </p:txBody>
      </p:sp>
      <p:sp>
        <p:nvSpPr>
          <p:cNvPr id="43" name="文本框 37">
            <a:extLst>
              <a:ext uri="{FF2B5EF4-FFF2-40B4-BE49-F238E27FC236}">
                <a16:creationId xmlns:a16="http://schemas.microsoft.com/office/drawing/2014/main" id="{55344C47-11B8-4612-939D-4B3ABB34763C}"/>
              </a:ext>
            </a:extLst>
          </p:cNvPr>
          <p:cNvSpPr>
            <a:spLocks noChangeArrowheads="1"/>
          </p:cNvSpPr>
          <p:nvPr/>
        </p:nvSpPr>
        <p:spPr bwMode="auto">
          <a:xfrm>
            <a:off x="637949" y="3900643"/>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dirty="0">
                <a:solidFill>
                  <a:schemeClr val="accent3">
                    <a:lumMod val="50000"/>
                  </a:schemeClr>
                </a:solidFill>
                <a:sym typeface="微软雅黑" panose="020B0503020204020204" pitchFamily="34" charset="-122"/>
              </a:rPr>
              <a:t>统计</a:t>
            </a:r>
            <a:endParaRPr lang="en-US" altLang="zh-CN" sz="1200" dirty="0">
              <a:solidFill>
                <a:schemeClr val="accent3">
                  <a:lumMod val="50000"/>
                </a:schemeClr>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200" dirty="0">
                <a:solidFill>
                  <a:schemeClr val="accent3">
                    <a:lumMod val="50000"/>
                  </a:schemeClr>
                </a:solidFill>
                <a:sym typeface="微软雅黑" panose="020B0503020204020204" pitchFamily="34" charset="-122"/>
              </a:rPr>
              <a:t>推断</a:t>
            </a:r>
            <a:endParaRPr lang="zh-CN" altLang="en-US" sz="1200" b="0" dirty="0">
              <a:solidFill>
                <a:schemeClr val="accent3">
                  <a:lumMod val="50000"/>
                </a:schemeClr>
              </a:solidFill>
              <a:sym typeface="微软雅黑" panose="020B0503020204020204" pitchFamily="34" charset="-122"/>
            </a:endParaRPr>
          </a:p>
        </p:txBody>
      </p:sp>
      <p:sp>
        <p:nvSpPr>
          <p:cNvPr id="44" name="文本框 37">
            <a:extLst>
              <a:ext uri="{FF2B5EF4-FFF2-40B4-BE49-F238E27FC236}">
                <a16:creationId xmlns:a16="http://schemas.microsoft.com/office/drawing/2014/main" id="{79C4A1A1-013A-4ABD-8622-0A5FAD114D27}"/>
              </a:ext>
            </a:extLst>
          </p:cNvPr>
          <p:cNvSpPr>
            <a:spLocks noChangeArrowheads="1"/>
          </p:cNvSpPr>
          <p:nvPr/>
        </p:nvSpPr>
        <p:spPr bwMode="auto">
          <a:xfrm>
            <a:off x="2175284" y="4061813"/>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000" dirty="0">
                <a:solidFill>
                  <a:schemeClr val="accent3">
                    <a:lumMod val="50000"/>
                  </a:schemeClr>
                </a:solidFill>
                <a:sym typeface="微软雅黑" panose="020B0503020204020204" pitchFamily="34" charset="-122"/>
              </a:rPr>
              <a:t>概率</a:t>
            </a:r>
            <a:endParaRPr lang="en-US" altLang="zh-CN" sz="1000" dirty="0">
              <a:solidFill>
                <a:schemeClr val="accent3">
                  <a:lumMod val="50000"/>
                </a:schemeClr>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000" dirty="0">
                <a:solidFill>
                  <a:schemeClr val="accent3">
                    <a:lumMod val="50000"/>
                  </a:schemeClr>
                </a:solidFill>
                <a:sym typeface="微软雅黑" panose="020B0503020204020204" pitchFamily="34" charset="-122"/>
              </a:rPr>
              <a:t>论</a:t>
            </a:r>
            <a:endParaRPr lang="zh-CN" altLang="en-US" sz="1000" b="0" dirty="0">
              <a:solidFill>
                <a:schemeClr val="accent3">
                  <a:lumMod val="50000"/>
                </a:schemeClr>
              </a:solidFill>
              <a:sym typeface="微软雅黑" panose="020B0503020204020204" pitchFamily="34" charset="-122"/>
            </a:endParaRPr>
          </a:p>
        </p:txBody>
      </p:sp>
      <p:sp>
        <p:nvSpPr>
          <p:cNvPr id="45" name="文本框 37">
            <a:extLst>
              <a:ext uri="{FF2B5EF4-FFF2-40B4-BE49-F238E27FC236}">
                <a16:creationId xmlns:a16="http://schemas.microsoft.com/office/drawing/2014/main" id="{D6AE11E8-27AF-4F27-9D49-2A48FF1CBBE5}"/>
              </a:ext>
            </a:extLst>
          </p:cNvPr>
          <p:cNvSpPr>
            <a:spLocks noChangeArrowheads="1"/>
          </p:cNvSpPr>
          <p:nvPr/>
        </p:nvSpPr>
        <p:spPr bwMode="auto">
          <a:xfrm>
            <a:off x="3724329" y="3808364"/>
            <a:ext cx="6463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dirty="0">
                <a:solidFill>
                  <a:schemeClr val="bg1">
                    <a:lumMod val="95000"/>
                  </a:schemeClr>
                </a:solidFill>
                <a:sym typeface="微软雅黑" panose="020B0503020204020204" pitchFamily="34" charset="-122"/>
              </a:rPr>
              <a:t>非线性</a:t>
            </a:r>
            <a:endParaRPr lang="en-US" altLang="zh-CN" sz="1200" dirty="0">
              <a:solidFill>
                <a:schemeClr val="bg1">
                  <a:lumMod val="95000"/>
                </a:schemeClr>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200" dirty="0">
                <a:solidFill>
                  <a:schemeClr val="bg1">
                    <a:lumMod val="95000"/>
                  </a:schemeClr>
                </a:solidFill>
                <a:sym typeface="微软雅黑" panose="020B0503020204020204" pitchFamily="34" charset="-122"/>
              </a:rPr>
              <a:t>理论</a:t>
            </a:r>
            <a:endParaRPr lang="zh-CN" altLang="en-US" sz="1200" b="0" dirty="0">
              <a:solidFill>
                <a:schemeClr val="bg1">
                  <a:lumMod val="95000"/>
                </a:schemeClr>
              </a:solidFill>
              <a:sym typeface="微软雅黑" panose="020B0503020204020204" pitchFamily="34" charset="-122"/>
            </a:endParaRPr>
          </a:p>
        </p:txBody>
      </p:sp>
      <p:grpSp>
        <p:nvGrpSpPr>
          <p:cNvPr id="46" name="组合 45">
            <a:extLst>
              <a:ext uri="{FF2B5EF4-FFF2-40B4-BE49-F238E27FC236}">
                <a16:creationId xmlns:a16="http://schemas.microsoft.com/office/drawing/2014/main" id="{856D5A7D-2B03-488B-AA7F-9542E117C16B}"/>
              </a:ext>
            </a:extLst>
          </p:cNvPr>
          <p:cNvGrpSpPr/>
          <p:nvPr/>
        </p:nvGrpSpPr>
        <p:grpSpPr>
          <a:xfrm>
            <a:off x="4572000" y="2477073"/>
            <a:ext cx="867139" cy="867139"/>
            <a:chOff x="304800" y="673100"/>
            <a:chExt cx="4000500" cy="4000500"/>
          </a:xfrm>
          <a:effectLst>
            <a:outerShdw blurRad="444500" dist="254000" dir="8100000" algn="tr" rotWithShape="0">
              <a:prstClr val="black">
                <a:alpha val="50000"/>
              </a:prstClr>
            </a:outerShdw>
          </a:effectLst>
        </p:grpSpPr>
        <p:sp>
          <p:nvSpPr>
            <p:cNvPr id="47" name="同心圆 24">
              <a:extLst>
                <a:ext uri="{FF2B5EF4-FFF2-40B4-BE49-F238E27FC236}">
                  <a16:creationId xmlns:a16="http://schemas.microsoft.com/office/drawing/2014/main" id="{3F8E3882-16EB-4A49-BD4E-DEDCF31CE07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a:extLst>
                <a:ext uri="{FF2B5EF4-FFF2-40B4-BE49-F238E27FC236}">
                  <a16:creationId xmlns:a16="http://schemas.microsoft.com/office/drawing/2014/main" id="{323E5AAF-61EA-4E09-B9BE-F531D87E89C3}"/>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37">
            <a:extLst>
              <a:ext uri="{FF2B5EF4-FFF2-40B4-BE49-F238E27FC236}">
                <a16:creationId xmlns:a16="http://schemas.microsoft.com/office/drawing/2014/main" id="{26993AB3-9157-41EC-865B-6B0C39F2268C}"/>
              </a:ext>
            </a:extLst>
          </p:cNvPr>
          <p:cNvSpPr>
            <a:spLocks noChangeArrowheads="1"/>
          </p:cNvSpPr>
          <p:nvPr/>
        </p:nvSpPr>
        <p:spPr bwMode="auto">
          <a:xfrm>
            <a:off x="4744351" y="2676862"/>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dirty="0">
                <a:solidFill>
                  <a:schemeClr val="accent3">
                    <a:lumMod val="50000"/>
                  </a:schemeClr>
                </a:solidFill>
                <a:sym typeface="微软雅黑" panose="020B0503020204020204" pitchFamily="34" charset="-122"/>
              </a:rPr>
              <a:t>热力</a:t>
            </a:r>
            <a:endParaRPr lang="en-US" altLang="zh-CN" sz="1200" dirty="0">
              <a:solidFill>
                <a:schemeClr val="accent3">
                  <a:lumMod val="50000"/>
                </a:schemeClr>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200" dirty="0">
                <a:solidFill>
                  <a:schemeClr val="accent3">
                    <a:lumMod val="50000"/>
                  </a:schemeClr>
                </a:solidFill>
                <a:sym typeface="微软雅黑" panose="020B0503020204020204" pitchFamily="34" charset="-122"/>
              </a:rPr>
              <a:t>学</a:t>
            </a:r>
            <a:endParaRPr lang="zh-CN" altLang="en-US" sz="1200" b="0" dirty="0">
              <a:solidFill>
                <a:schemeClr val="accent3">
                  <a:lumMod val="50000"/>
                </a:schemeClr>
              </a:solidFill>
              <a:sym typeface="微软雅黑" panose="020B0503020204020204" pitchFamily="34" charset="-122"/>
            </a:endParaRPr>
          </a:p>
        </p:txBody>
      </p:sp>
      <p:grpSp>
        <p:nvGrpSpPr>
          <p:cNvPr id="50" name="组合 49">
            <a:extLst>
              <a:ext uri="{FF2B5EF4-FFF2-40B4-BE49-F238E27FC236}">
                <a16:creationId xmlns:a16="http://schemas.microsoft.com/office/drawing/2014/main" id="{0C74154B-E57C-4C81-9FB5-33D320C7FF98}"/>
              </a:ext>
            </a:extLst>
          </p:cNvPr>
          <p:cNvGrpSpPr/>
          <p:nvPr/>
        </p:nvGrpSpPr>
        <p:grpSpPr>
          <a:xfrm>
            <a:off x="5005597" y="989451"/>
            <a:ext cx="865171" cy="865171"/>
            <a:chOff x="5252030" y="2008764"/>
            <a:chExt cx="809336" cy="809336"/>
          </a:xfrm>
          <a:solidFill>
            <a:schemeClr val="accent1"/>
          </a:solidFill>
        </p:grpSpPr>
        <p:sp>
          <p:nvSpPr>
            <p:cNvPr id="51" name="椭圆 50">
              <a:extLst>
                <a:ext uri="{FF2B5EF4-FFF2-40B4-BE49-F238E27FC236}">
                  <a16:creationId xmlns:a16="http://schemas.microsoft.com/office/drawing/2014/main" id="{FD67C616-6A21-4B9D-BE38-F25A85ED74BA}"/>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2" name="椭圆 51">
              <a:extLst>
                <a:ext uri="{FF2B5EF4-FFF2-40B4-BE49-F238E27FC236}">
                  <a16:creationId xmlns:a16="http://schemas.microsoft.com/office/drawing/2014/main" id="{AC64CB14-90FB-4609-A2D0-D35AE9A5B93F}"/>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37">
            <a:extLst>
              <a:ext uri="{FF2B5EF4-FFF2-40B4-BE49-F238E27FC236}">
                <a16:creationId xmlns:a16="http://schemas.microsoft.com/office/drawing/2014/main" id="{079069FF-4B08-489A-880F-A6F269BAE09C}"/>
              </a:ext>
            </a:extLst>
          </p:cNvPr>
          <p:cNvSpPr>
            <a:spLocks noChangeArrowheads="1"/>
          </p:cNvSpPr>
          <p:nvPr/>
        </p:nvSpPr>
        <p:spPr bwMode="auto">
          <a:xfrm>
            <a:off x="5163492" y="117840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dirty="0">
                <a:solidFill>
                  <a:schemeClr val="bg1">
                    <a:lumMod val="95000"/>
                  </a:schemeClr>
                </a:solidFill>
                <a:sym typeface="微软雅黑" panose="020B0503020204020204" pitchFamily="34" charset="-122"/>
              </a:rPr>
              <a:t>信息</a:t>
            </a:r>
            <a:endParaRPr lang="en-US" altLang="zh-CN" sz="1400" dirty="0">
              <a:solidFill>
                <a:schemeClr val="bg1">
                  <a:lumMod val="95000"/>
                </a:schemeClr>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400" dirty="0">
                <a:solidFill>
                  <a:schemeClr val="bg1">
                    <a:lumMod val="95000"/>
                  </a:schemeClr>
                </a:solidFill>
                <a:sym typeface="微软雅黑" panose="020B0503020204020204" pitchFamily="34" charset="-122"/>
              </a:rPr>
              <a:t>论</a:t>
            </a:r>
            <a:endParaRPr lang="zh-CN" altLang="en-US" sz="1400" b="0" dirty="0">
              <a:solidFill>
                <a:schemeClr val="bg1">
                  <a:lumMod val="95000"/>
                </a:schemeClr>
              </a:solidFill>
              <a:sym typeface="微软雅黑" panose="020B0503020204020204" pitchFamily="34" charset="-122"/>
            </a:endParaRPr>
          </a:p>
        </p:txBody>
      </p:sp>
      <p:grpSp>
        <p:nvGrpSpPr>
          <p:cNvPr id="65" name="组合 64">
            <a:extLst>
              <a:ext uri="{FF2B5EF4-FFF2-40B4-BE49-F238E27FC236}">
                <a16:creationId xmlns:a16="http://schemas.microsoft.com/office/drawing/2014/main" id="{E2F9A5A8-2208-4C42-A4FA-DC9E6680F9EA}"/>
              </a:ext>
            </a:extLst>
          </p:cNvPr>
          <p:cNvGrpSpPr/>
          <p:nvPr/>
        </p:nvGrpSpPr>
        <p:grpSpPr>
          <a:xfrm>
            <a:off x="6153714" y="1772215"/>
            <a:ext cx="867139" cy="867139"/>
            <a:chOff x="304800" y="673100"/>
            <a:chExt cx="4000500" cy="4000500"/>
          </a:xfrm>
          <a:effectLst>
            <a:outerShdw blurRad="444500" dist="254000" dir="8100000" algn="tr" rotWithShape="0">
              <a:prstClr val="black">
                <a:alpha val="50000"/>
              </a:prstClr>
            </a:outerShdw>
          </a:effectLst>
        </p:grpSpPr>
        <p:sp>
          <p:nvSpPr>
            <p:cNvPr id="66" name="同心圆 24">
              <a:extLst>
                <a:ext uri="{FF2B5EF4-FFF2-40B4-BE49-F238E27FC236}">
                  <a16:creationId xmlns:a16="http://schemas.microsoft.com/office/drawing/2014/main" id="{3FE0FD9D-2D9C-47E4-B7FD-4D379CEAA6A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a:extLst>
                <a:ext uri="{FF2B5EF4-FFF2-40B4-BE49-F238E27FC236}">
                  <a16:creationId xmlns:a16="http://schemas.microsoft.com/office/drawing/2014/main" id="{C4809B4E-9BED-4DD4-8135-07D621EB5D72}"/>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37">
            <a:extLst>
              <a:ext uri="{FF2B5EF4-FFF2-40B4-BE49-F238E27FC236}">
                <a16:creationId xmlns:a16="http://schemas.microsoft.com/office/drawing/2014/main" id="{A61A5E6F-52B8-43D0-A8CF-B8F9AFAE6011}"/>
              </a:ext>
            </a:extLst>
          </p:cNvPr>
          <p:cNvSpPr>
            <a:spLocks noChangeArrowheads="1"/>
          </p:cNvSpPr>
          <p:nvPr/>
        </p:nvSpPr>
        <p:spPr bwMode="auto">
          <a:xfrm>
            <a:off x="6326066" y="1972004"/>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dirty="0">
                <a:solidFill>
                  <a:schemeClr val="accent3">
                    <a:lumMod val="50000"/>
                  </a:schemeClr>
                </a:solidFill>
                <a:sym typeface="微软雅黑" panose="020B0503020204020204" pitchFamily="34" charset="-122"/>
              </a:rPr>
              <a:t>过程</a:t>
            </a:r>
            <a:endParaRPr lang="en-US" altLang="zh-CN" sz="1200" dirty="0">
              <a:solidFill>
                <a:schemeClr val="accent3">
                  <a:lumMod val="50000"/>
                </a:schemeClr>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200" dirty="0">
                <a:solidFill>
                  <a:schemeClr val="accent3">
                    <a:lumMod val="50000"/>
                  </a:schemeClr>
                </a:solidFill>
                <a:sym typeface="微软雅黑" panose="020B0503020204020204" pitchFamily="34" charset="-122"/>
              </a:rPr>
              <a:t>控制</a:t>
            </a:r>
            <a:endParaRPr lang="zh-CN" altLang="en-US" sz="1200" b="0" dirty="0">
              <a:solidFill>
                <a:schemeClr val="accent3">
                  <a:lumMod val="50000"/>
                </a:schemeClr>
              </a:solidFill>
              <a:sym typeface="微软雅黑" panose="020B0503020204020204" pitchFamily="34" charset="-122"/>
            </a:endParaRPr>
          </a:p>
        </p:txBody>
      </p:sp>
      <p:grpSp>
        <p:nvGrpSpPr>
          <p:cNvPr id="72" name="组合 71">
            <a:extLst>
              <a:ext uri="{FF2B5EF4-FFF2-40B4-BE49-F238E27FC236}">
                <a16:creationId xmlns:a16="http://schemas.microsoft.com/office/drawing/2014/main" id="{45401892-FCBC-469A-B9CD-DC1DC9A7DF89}"/>
              </a:ext>
            </a:extLst>
          </p:cNvPr>
          <p:cNvGrpSpPr/>
          <p:nvPr/>
        </p:nvGrpSpPr>
        <p:grpSpPr>
          <a:xfrm>
            <a:off x="7223803" y="360857"/>
            <a:ext cx="1244798" cy="1244798"/>
            <a:chOff x="5252030" y="2008764"/>
            <a:chExt cx="809336" cy="809336"/>
          </a:xfrm>
          <a:solidFill>
            <a:schemeClr val="accent1"/>
          </a:solidFill>
        </p:grpSpPr>
        <p:sp>
          <p:nvSpPr>
            <p:cNvPr id="73" name="椭圆 72">
              <a:extLst>
                <a:ext uri="{FF2B5EF4-FFF2-40B4-BE49-F238E27FC236}">
                  <a16:creationId xmlns:a16="http://schemas.microsoft.com/office/drawing/2014/main" id="{427AABB0-4FA7-4E6E-A01C-52770B972CDB}"/>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74" name="椭圆 73">
              <a:extLst>
                <a:ext uri="{FF2B5EF4-FFF2-40B4-BE49-F238E27FC236}">
                  <a16:creationId xmlns:a16="http://schemas.microsoft.com/office/drawing/2014/main" id="{5B8B92E7-92A6-4FEA-98F6-DADBF9DEDD01}"/>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文本框 37">
            <a:extLst>
              <a:ext uri="{FF2B5EF4-FFF2-40B4-BE49-F238E27FC236}">
                <a16:creationId xmlns:a16="http://schemas.microsoft.com/office/drawing/2014/main" id="{8EBE9905-1863-46DA-8D4B-CDFA59C70F1A}"/>
              </a:ext>
            </a:extLst>
          </p:cNvPr>
          <p:cNvSpPr>
            <a:spLocks noChangeArrowheads="1"/>
          </p:cNvSpPr>
          <p:nvPr/>
        </p:nvSpPr>
        <p:spPr bwMode="auto">
          <a:xfrm>
            <a:off x="7506154" y="634618"/>
            <a:ext cx="67197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900" b="0" dirty="0">
                <a:solidFill>
                  <a:schemeClr val="bg1">
                    <a:lumMod val="95000"/>
                  </a:schemeClr>
                </a:solidFill>
                <a:sym typeface="微软雅黑" panose="020B0503020204020204" pitchFamily="34" charset="-122"/>
              </a:rPr>
              <a:t>其他</a:t>
            </a:r>
            <a:endParaRPr lang="en-US" altLang="zh-CN" sz="1900" b="0" dirty="0">
              <a:solidFill>
                <a:schemeClr val="bg1">
                  <a:lumMod val="95000"/>
                </a:schemeClr>
              </a:solidFill>
              <a:sym typeface="微软雅黑" panose="020B0503020204020204" pitchFamily="34" charset="-122"/>
            </a:endParaRPr>
          </a:p>
          <a:p>
            <a:pPr algn="ctr" eaLnBrk="1" hangingPunct="1">
              <a:spcBef>
                <a:spcPct val="0"/>
              </a:spcBef>
              <a:buFont typeface="Arial" panose="020B0604020202020204" pitchFamily="34" charset="0"/>
              <a:buNone/>
            </a:pPr>
            <a:r>
              <a:rPr lang="zh-CN" altLang="en-US" sz="1900" b="0" dirty="0">
                <a:solidFill>
                  <a:schemeClr val="bg1">
                    <a:lumMod val="95000"/>
                  </a:schemeClr>
                </a:solidFill>
                <a:sym typeface="微软雅黑" panose="020B0503020204020204" pitchFamily="34" charset="-122"/>
              </a:rPr>
              <a:t>理论</a:t>
            </a:r>
          </a:p>
        </p:txBody>
      </p:sp>
    </p:spTree>
    <p:extLst>
      <p:ext uri="{BB962C8B-B14F-4D97-AF65-F5344CB8AC3E}">
        <p14:creationId xmlns:p14="http://schemas.microsoft.com/office/powerpoint/2010/main" val="345067773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2000" fill="hold" nodeType="afterEffect" p14:presetBounceEnd="38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38000">
                                          <p:cBhvr additive="base">
                                            <p:cTn id="7" dur="200" fill="hold"/>
                                            <p:tgtEl>
                                              <p:spTgt spid="37"/>
                                            </p:tgtEl>
                                            <p:attrNameLst>
                                              <p:attrName>ppt_x</p:attrName>
                                            </p:attrNameLst>
                                          </p:cBhvr>
                                          <p:tavLst>
                                            <p:tav tm="0">
                                              <p:val>
                                                <p:strVal val="0-#ppt_w/2"/>
                                              </p:val>
                                            </p:tav>
                                            <p:tav tm="100000">
                                              <p:val>
                                                <p:strVal val="#ppt_x"/>
                                              </p:val>
                                            </p:tav>
                                          </p:tavLst>
                                        </p:anim>
                                        <p:anim calcmode="lin" valueType="num" p14:bounceEnd="38000">
                                          <p:cBhvr additive="base">
                                            <p:cTn id="8" dur="200" fill="hold"/>
                                            <p:tgtEl>
                                              <p:spTgt spid="37"/>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200" fill="hold"/>
                                            <p:tgtEl>
                                              <p:spTgt spid="45"/>
                                            </p:tgtEl>
                                            <p:attrNameLst>
                                              <p:attrName>ppt_w</p:attrName>
                                            </p:attrNameLst>
                                          </p:cBhvr>
                                          <p:tavLst>
                                            <p:tav tm="0">
                                              <p:val>
                                                <p:fltVal val="0"/>
                                              </p:val>
                                            </p:tav>
                                            <p:tav tm="100000">
                                              <p:val>
                                                <p:strVal val="#ppt_w"/>
                                              </p:val>
                                            </p:tav>
                                          </p:tavLst>
                                        </p:anim>
                                        <p:anim calcmode="lin" valueType="num">
                                          <p:cBhvr>
                                            <p:cTn id="12" dur="200" fill="hold"/>
                                            <p:tgtEl>
                                              <p:spTgt spid="45"/>
                                            </p:tgtEl>
                                            <p:attrNameLst>
                                              <p:attrName>ppt_h</p:attrName>
                                            </p:attrNameLst>
                                          </p:cBhvr>
                                          <p:tavLst>
                                            <p:tav tm="0">
                                              <p:val>
                                                <p:fltVal val="0"/>
                                              </p:val>
                                            </p:tav>
                                            <p:tav tm="100000">
                                              <p:val>
                                                <p:strVal val="#ppt_h"/>
                                              </p:val>
                                            </p:tav>
                                          </p:tavLst>
                                        </p:anim>
                                        <p:animEffect transition="in" filter="fade">
                                          <p:cBhvr>
                                            <p:cTn id="13" dur="200"/>
                                            <p:tgtEl>
                                              <p:spTgt spid="45"/>
                                            </p:tgtEl>
                                          </p:cBhvr>
                                        </p:animEffect>
                                      </p:childTnLst>
                                    </p:cTn>
                                  </p:par>
                                </p:childTnLst>
                              </p:cTn>
                            </p:par>
                            <p:par>
                              <p:cTn id="14" fill="hold">
                                <p:stCondLst>
                                  <p:cond delay="200"/>
                                </p:stCondLst>
                                <p:childTnLst>
                                  <p:par>
                                    <p:cTn id="15" presetID="2" presetClass="entr" presetSubtype="3" accel="52000" fill="hold" nodeType="afterEffect" p14:presetBounceEnd="38000">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14:bounceEnd="38000">
                                          <p:cBhvr additive="base">
                                            <p:cTn id="17" dur="200" fill="hold"/>
                                            <p:tgtEl>
                                              <p:spTgt spid="24"/>
                                            </p:tgtEl>
                                            <p:attrNameLst>
                                              <p:attrName>ppt_x</p:attrName>
                                            </p:attrNameLst>
                                          </p:cBhvr>
                                          <p:tavLst>
                                            <p:tav tm="0">
                                              <p:val>
                                                <p:strVal val="1+#ppt_w/2"/>
                                              </p:val>
                                            </p:tav>
                                            <p:tav tm="100000">
                                              <p:val>
                                                <p:strVal val="#ppt_x"/>
                                              </p:val>
                                            </p:tav>
                                          </p:tavLst>
                                        </p:anim>
                                        <p:anim calcmode="lin" valueType="num" p14:bounceEnd="38000">
                                          <p:cBhvr additive="base">
                                            <p:cTn id="18" dur="200" fill="hold"/>
                                            <p:tgtEl>
                                              <p:spTgt spid="24"/>
                                            </p:tgtEl>
                                            <p:attrNameLst>
                                              <p:attrName>ppt_y</p:attrName>
                                            </p:attrNameLst>
                                          </p:cBhvr>
                                          <p:tavLst>
                                            <p:tav tm="0">
                                              <p:val>
                                                <p:strVal val="0-#ppt_h/2"/>
                                              </p:val>
                                            </p:tav>
                                            <p:tav tm="100000">
                                              <p:val>
                                                <p:strVal val="#ppt_y"/>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200" fill="hold"/>
                                            <p:tgtEl>
                                              <p:spTgt spid="30"/>
                                            </p:tgtEl>
                                            <p:attrNameLst>
                                              <p:attrName>ppt_w</p:attrName>
                                            </p:attrNameLst>
                                          </p:cBhvr>
                                          <p:tavLst>
                                            <p:tav tm="0">
                                              <p:val>
                                                <p:fltVal val="0"/>
                                              </p:val>
                                            </p:tav>
                                            <p:tav tm="100000">
                                              <p:val>
                                                <p:strVal val="#ppt_w"/>
                                              </p:val>
                                            </p:tav>
                                          </p:tavLst>
                                        </p:anim>
                                        <p:anim calcmode="lin" valueType="num">
                                          <p:cBhvr>
                                            <p:cTn id="22" dur="200" fill="hold"/>
                                            <p:tgtEl>
                                              <p:spTgt spid="30"/>
                                            </p:tgtEl>
                                            <p:attrNameLst>
                                              <p:attrName>ppt_h</p:attrName>
                                            </p:attrNameLst>
                                          </p:cBhvr>
                                          <p:tavLst>
                                            <p:tav tm="0">
                                              <p:val>
                                                <p:fltVal val="0"/>
                                              </p:val>
                                            </p:tav>
                                            <p:tav tm="100000">
                                              <p:val>
                                                <p:strVal val="#ppt_h"/>
                                              </p:val>
                                            </p:tav>
                                          </p:tavLst>
                                        </p:anim>
                                        <p:animEffect transition="in" filter="fade">
                                          <p:cBhvr>
                                            <p:cTn id="23" dur="200"/>
                                            <p:tgtEl>
                                              <p:spTgt spid="30"/>
                                            </p:tgtEl>
                                          </p:cBhvr>
                                        </p:animEffect>
                                      </p:childTnLst>
                                    </p:cTn>
                                  </p:par>
                                </p:childTnLst>
                              </p:cTn>
                            </p:par>
                            <p:par>
                              <p:cTn id="24" fill="hold">
                                <p:stCondLst>
                                  <p:cond delay="400"/>
                                </p:stCondLst>
                                <p:childTnLst>
                                  <p:par>
                                    <p:cTn id="25" presetID="2" presetClass="entr" presetSubtype="12" accel="52000" fill="hold" nodeType="afterEffect" p14:presetBounceEnd="38000">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14:bounceEnd="38000">
                                          <p:cBhvr additive="base">
                                            <p:cTn id="27" dur="200" fill="hold"/>
                                            <p:tgtEl>
                                              <p:spTgt spid="11"/>
                                            </p:tgtEl>
                                            <p:attrNameLst>
                                              <p:attrName>ppt_x</p:attrName>
                                            </p:attrNameLst>
                                          </p:cBhvr>
                                          <p:tavLst>
                                            <p:tav tm="0">
                                              <p:val>
                                                <p:strVal val="0-#ppt_w/2"/>
                                              </p:val>
                                            </p:tav>
                                            <p:tav tm="100000">
                                              <p:val>
                                                <p:strVal val="#ppt_x"/>
                                              </p:val>
                                            </p:tav>
                                          </p:tavLst>
                                        </p:anim>
                                        <p:anim calcmode="lin" valueType="num" p14:bounceEnd="38000">
                                          <p:cBhvr additive="base">
                                            <p:cTn id="28" dur="200" fill="hold"/>
                                            <p:tgtEl>
                                              <p:spTgt spid="11"/>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200" fill="hold"/>
                                            <p:tgtEl>
                                              <p:spTgt spid="29"/>
                                            </p:tgtEl>
                                            <p:attrNameLst>
                                              <p:attrName>ppt_w</p:attrName>
                                            </p:attrNameLst>
                                          </p:cBhvr>
                                          <p:tavLst>
                                            <p:tav tm="0">
                                              <p:val>
                                                <p:fltVal val="0"/>
                                              </p:val>
                                            </p:tav>
                                            <p:tav tm="100000">
                                              <p:val>
                                                <p:strVal val="#ppt_w"/>
                                              </p:val>
                                            </p:tav>
                                          </p:tavLst>
                                        </p:anim>
                                        <p:anim calcmode="lin" valueType="num">
                                          <p:cBhvr>
                                            <p:cTn id="32" dur="200" fill="hold"/>
                                            <p:tgtEl>
                                              <p:spTgt spid="29"/>
                                            </p:tgtEl>
                                            <p:attrNameLst>
                                              <p:attrName>ppt_h</p:attrName>
                                            </p:attrNameLst>
                                          </p:cBhvr>
                                          <p:tavLst>
                                            <p:tav tm="0">
                                              <p:val>
                                                <p:fltVal val="0"/>
                                              </p:val>
                                            </p:tav>
                                            <p:tav tm="100000">
                                              <p:val>
                                                <p:strVal val="#ppt_h"/>
                                              </p:val>
                                            </p:tav>
                                          </p:tavLst>
                                        </p:anim>
                                        <p:animEffect transition="in" filter="fade">
                                          <p:cBhvr>
                                            <p:cTn id="33" dur="200"/>
                                            <p:tgtEl>
                                              <p:spTgt spid="29"/>
                                            </p:tgtEl>
                                          </p:cBhvr>
                                        </p:animEffect>
                                      </p:childTnLst>
                                    </p:cTn>
                                  </p:par>
                                </p:childTnLst>
                              </p:cTn>
                            </p:par>
                            <p:par>
                              <p:cTn id="34" fill="hold">
                                <p:stCondLst>
                                  <p:cond delay="600"/>
                                </p:stCondLst>
                                <p:childTnLst>
                                  <p:par>
                                    <p:cTn id="35" presetID="2" presetClass="entr" presetSubtype="3" accel="52000" fill="hold" nodeType="afterEffect" p14:presetBounceEnd="38000">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14:bounceEnd="38000">
                                          <p:cBhvr additive="base">
                                            <p:cTn id="37" dur="200" fill="hold"/>
                                            <p:tgtEl>
                                              <p:spTgt spid="21"/>
                                            </p:tgtEl>
                                            <p:attrNameLst>
                                              <p:attrName>ppt_x</p:attrName>
                                            </p:attrNameLst>
                                          </p:cBhvr>
                                          <p:tavLst>
                                            <p:tav tm="0">
                                              <p:val>
                                                <p:strVal val="1+#ppt_w/2"/>
                                              </p:val>
                                            </p:tav>
                                            <p:tav tm="100000">
                                              <p:val>
                                                <p:strVal val="#ppt_x"/>
                                              </p:val>
                                            </p:tav>
                                          </p:tavLst>
                                        </p:anim>
                                        <p:anim calcmode="lin" valueType="num" p14:bounceEnd="38000">
                                          <p:cBhvr additive="base">
                                            <p:cTn id="38" dur="200" fill="hold"/>
                                            <p:tgtEl>
                                              <p:spTgt spid="21"/>
                                            </p:tgtEl>
                                            <p:attrNameLst>
                                              <p:attrName>ppt_y</p:attrName>
                                            </p:attrNameLst>
                                          </p:cBhvr>
                                          <p:tavLst>
                                            <p:tav tm="0">
                                              <p:val>
                                                <p:strVal val="0-#ppt_h/2"/>
                                              </p:val>
                                            </p:tav>
                                            <p:tav tm="100000">
                                              <p:val>
                                                <p:strVal val="#ppt_y"/>
                                              </p:val>
                                            </p:tav>
                                          </p:tavLst>
                                        </p:anim>
                                      </p:childTnLst>
                                    </p:cTn>
                                  </p:par>
                                  <p:par>
                                    <p:cTn id="39" presetID="53" presetClass="entr" presetSubtype="16"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200" fill="hold"/>
                                            <p:tgtEl>
                                              <p:spTgt spid="43"/>
                                            </p:tgtEl>
                                            <p:attrNameLst>
                                              <p:attrName>ppt_w</p:attrName>
                                            </p:attrNameLst>
                                          </p:cBhvr>
                                          <p:tavLst>
                                            <p:tav tm="0">
                                              <p:val>
                                                <p:fltVal val="0"/>
                                              </p:val>
                                            </p:tav>
                                            <p:tav tm="100000">
                                              <p:val>
                                                <p:strVal val="#ppt_w"/>
                                              </p:val>
                                            </p:tav>
                                          </p:tavLst>
                                        </p:anim>
                                        <p:anim calcmode="lin" valueType="num">
                                          <p:cBhvr>
                                            <p:cTn id="42" dur="200" fill="hold"/>
                                            <p:tgtEl>
                                              <p:spTgt spid="43"/>
                                            </p:tgtEl>
                                            <p:attrNameLst>
                                              <p:attrName>ppt_h</p:attrName>
                                            </p:attrNameLst>
                                          </p:cBhvr>
                                          <p:tavLst>
                                            <p:tav tm="0">
                                              <p:val>
                                                <p:fltVal val="0"/>
                                              </p:val>
                                            </p:tav>
                                            <p:tav tm="100000">
                                              <p:val>
                                                <p:strVal val="#ppt_h"/>
                                              </p:val>
                                            </p:tav>
                                          </p:tavLst>
                                        </p:anim>
                                        <p:animEffect transition="in" filter="fade">
                                          <p:cBhvr>
                                            <p:cTn id="43" dur="200"/>
                                            <p:tgtEl>
                                              <p:spTgt spid="43"/>
                                            </p:tgtEl>
                                          </p:cBhvr>
                                        </p:animEffect>
                                      </p:childTnLst>
                                    </p:cTn>
                                  </p:par>
                                </p:childTnLst>
                              </p:cTn>
                            </p:par>
                            <p:par>
                              <p:cTn id="44" fill="hold">
                                <p:stCondLst>
                                  <p:cond delay="800"/>
                                </p:stCondLst>
                                <p:childTnLst>
                                  <p:par>
                                    <p:cTn id="45" presetID="2" presetClass="entr" presetSubtype="12" accel="52000" fill="hold" nodeType="afterEffect" p14:presetBounceEnd="38000">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14:bounceEnd="38000">
                                          <p:cBhvr additive="base">
                                            <p:cTn id="47" dur="200" fill="hold"/>
                                            <p:tgtEl>
                                              <p:spTgt spid="8"/>
                                            </p:tgtEl>
                                            <p:attrNameLst>
                                              <p:attrName>ppt_x</p:attrName>
                                            </p:attrNameLst>
                                          </p:cBhvr>
                                          <p:tavLst>
                                            <p:tav tm="0">
                                              <p:val>
                                                <p:strVal val="0-#ppt_w/2"/>
                                              </p:val>
                                            </p:tav>
                                            <p:tav tm="100000">
                                              <p:val>
                                                <p:strVal val="#ppt_x"/>
                                              </p:val>
                                            </p:tav>
                                          </p:tavLst>
                                        </p:anim>
                                        <p:anim calcmode="lin" valueType="num" p14:bounceEnd="38000">
                                          <p:cBhvr additive="base">
                                            <p:cTn id="48" dur="200" fill="hold"/>
                                            <p:tgtEl>
                                              <p:spTgt spid="8"/>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p:cTn id="51" dur="200" fill="hold"/>
                                            <p:tgtEl>
                                              <p:spTgt spid="42"/>
                                            </p:tgtEl>
                                            <p:attrNameLst>
                                              <p:attrName>ppt_w</p:attrName>
                                            </p:attrNameLst>
                                          </p:cBhvr>
                                          <p:tavLst>
                                            <p:tav tm="0">
                                              <p:val>
                                                <p:fltVal val="0"/>
                                              </p:val>
                                            </p:tav>
                                            <p:tav tm="100000">
                                              <p:val>
                                                <p:strVal val="#ppt_w"/>
                                              </p:val>
                                            </p:tav>
                                          </p:tavLst>
                                        </p:anim>
                                        <p:anim calcmode="lin" valueType="num">
                                          <p:cBhvr>
                                            <p:cTn id="52" dur="200" fill="hold"/>
                                            <p:tgtEl>
                                              <p:spTgt spid="42"/>
                                            </p:tgtEl>
                                            <p:attrNameLst>
                                              <p:attrName>ppt_h</p:attrName>
                                            </p:attrNameLst>
                                          </p:cBhvr>
                                          <p:tavLst>
                                            <p:tav tm="0">
                                              <p:val>
                                                <p:fltVal val="0"/>
                                              </p:val>
                                            </p:tav>
                                            <p:tav tm="100000">
                                              <p:val>
                                                <p:strVal val="#ppt_h"/>
                                              </p:val>
                                            </p:tav>
                                          </p:tavLst>
                                        </p:anim>
                                        <p:animEffect transition="in" filter="fade">
                                          <p:cBhvr>
                                            <p:cTn id="53" dur="200"/>
                                            <p:tgtEl>
                                              <p:spTgt spid="42"/>
                                            </p:tgtEl>
                                          </p:cBhvr>
                                        </p:animEffect>
                                      </p:childTnLst>
                                    </p:cTn>
                                  </p:par>
                                </p:childTnLst>
                              </p:cTn>
                            </p:par>
                            <p:par>
                              <p:cTn id="54" fill="hold">
                                <p:stCondLst>
                                  <p:cond delay="1000"/>
                                </p:stCondLst>
                                <p:childTnLst>
                                  <p:par>
                                    <p:cTn id="55" presetID="2" presetClass="entr" presetSubtype="3" accel="52000" fill="hold" nodeType="afterEffect" p14:presetBounceEnd="38000">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14:bounceEnd="38000">
                                          <p:cBhvr additive="base">
                                            <p:cTn id="57" dur="200" fill="hold"/>
                                            <p:tgtEl>
                                              <p:spTgt spid="5"/>
                                            </p:tgtEl>
                                            <p:attrNameLst>
                                              <p:attrName>ppt_x</p:attrName>
                                            </p:attrNameLst>
                                          </p:cBhvr>
                                          <p:tavLst>
                                            <p:tav tm="0">
                                              <p:val>
                                                <p:strVal val="1+#ppt_w/2"/>
                                              </p:val>
                                            </p:tav>
                                            <p:tav tm="100000">
                                              <p:val>
                                                <p:strVal val="#ppt_x"/>
                                              </p:val>
                                            </p:tav>
                                          </p:tavLst>
                                        </p:anim>
                                        <p:anim calcmode="lin" valueType="num" p14:bounceEnd="38000">
                                          <p:cBhvr additive="base">
                                            <p:cTn id="58" dur="200" fill="hold"/>
                                            <p:tgtEl>
                                              <p:spTgt spid="5"/>
                                            </p:tgtEl>
                                            <p:attrNameLst>
                                              <p:attrName>ppt_y</p:attrName>
                                            </p:attrNameLst>
                                          </p:cBhvr>
                                          <p:tavLst>
                                            <p:tav tm="0">
                                              <p:val>
                                                <p:strVal val="0-#ppt_h/2"/>
                                              </p:val>
                                            </p:tav>
                                            <p:tav tm="100000">
                                              <p:val>
                                                <p:strVal val="#ppt_y"/>
                                              </p:val>
                                            </p:tav>
                                          </p:tavLst>
                                        </p:anim>
                                      </p:childTnLst>
                                    </p:cTn>
                                  </p:par>
                                  <p:par>
                                    <p:cTn id="59" presetID="53" presetClass="entr" presetSubtype="16"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200" fill="hold"/>
                                            <p:tgtEl>
                                              <p:spTgt spid="27"/>
                                            </p:tgtEl>
                                            <p:attrNameLst>
                                              <p:attrName>ppt_w</p:attrName>
                                            </p:attrNameLst>
                                          </p:cBhvr>
                                          <p:tavLst>
                                            <p:tav tm="0">
                                              <p:val>
                                                <p:fltVal val="0"/>
                                              </p:val>
                                            </p:tav>
                                            <p:tav tm="100000">
                                              <p:val>
                                                <p:strVal val="#ppt_w"/>
                                              </p:val>
                                            </p:tav>
                                          </p:tavLst>
                                        </p:anim>
                                        <p:anim calcmode="lin" valueType="num">
                                          <p:cBhvr>
                                            <p:cTn id="62" dur="200" fill="hold"/>
                                            <p:tgtEl>
                                              <p:spTgt spid="27"/>
                                            </p:tgtEl>
                                            <p:attrNameLst>
                                              <p:attrName>ppt_h</p:attrName>
                                            </p:attrNameLst>
                                          </p:cBhvr>
                                          <p:tavLst>
                                            <p:tav tm="0">
                                              <p:val>
                                                <p:fltVal val="0"/>
                                              </p:val>
                                            </p:tav>
                                            <p:tav tm="100000">
                                              <p:val>
                                                <p:strVal val="#ppt_h"/>
                                              </p:val>
                                            </p:tav>
                                          </p:tavLst>
                                        </p:anim>
                                        <p:animEffect transition="in" filter="fade">
                                          <p:cBhvr>
                                            <p:cTn id="63" dur="200"/>
                                            <p:tgtEl>
                                              <p:spTgt spid="27"/>
                                            </p:tgtEl>
                                          </p:cBhvr>
                                        </p:animEffect>
                                      </p:childTnLst>
                                    </p:cTn>
                                  </p:par>
                                </p:childTnLst>
                              </p:cTn>
                            </p:par>
                            <p:par>
                              <p:cTn id="64" fill="hold">
                                <p:stCondLst>
                                  <p:cond delay="1200"/>
                                </p:stCondLst>
                                <p:childTnLst>
                                  <p:par>
                                    <p:cTn id="65" presetID="2" presetClass="entr" presetSubtype="2" accel="52000" fill="hold" nodeType="afterEffect" p14:presetBounceEnd="38000">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14:bounceEnd="38000">
                                          <p:cBhvr additive="base">
                                            <p:cTn id="67" dur="200" fill="hold"/>
                                            <p:tgtEl>
                                              <p:spTgt spid="18"/>
                                            </p:tgtEl>
                                            <p:attrNameLst>
                                              <p:attrName>ppt_x</p:attrName>
                                            </p:attrNameLst>
                                          </p:cBhvr>
                                          <p:tavLst>
                                            <p:tav tm="0">
                                              <p:val>
                                                <p:strVal val="1+#ppt_w/2"/>
                                              </p:val>
                                            </p:tav>
                                            <p:tav tm="100000">
                                              <p:val>
                                                <p:strVal val="#ppt_x"/>
                                              </p:val>
                                            </p:tav>
                                          </p:tavLst>
                                        </p:anim>
                                        <p:anim calcmode="lin" valueType="num" p14:bounceEnd="38000">
                                          <p:cBhvr additive="base">
                                            <p:cTn id="68" dur="200" fill="hold"/>
                                            <p:tgtEl>
                                              <p:spTgt spid="18"/>
                                            </p:tgtEl>
                                            <p:attrNameLst>
                                              <p:attrName>ppt_y</p:attrName>
                                            </p:attrNameLst>
                                          </p:cBhvr>
                                          <p:tavLst>
                                            <p:tav tm="0">
                                              <p:val>
                                                <p:strVal val="#ppt_y"/>
                                              </p:val>
                                            </p:tav>
                                            <p:tav tm="100000">
                                              <p:val>
                                                <p:strVal val="#ppt_y"/>
                                              </p:val>
                                            </p:tav>
                                          </p:tavLst>
                                        </p:anim>
                                      </p:childTnLst>
                                    </p:cTn>
                                  </p:par>
                                  <p:par>
                                    <p:cTn id="69" presetID="53" presetClass="entr" presetSubtype="16"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p:cTn id="71" dur="200" fill="hold"/>
                                            <p:tgtEl>
                                              <p:spTgt spid="44"/>
                                            </p:tgtEl>
                                            <p:attrNameLst>
                                              <p:attrName>ppt_w</p:attrName>
                                            </p:attrNameLst>
                                          </p:cBhvr>
                                          <p:tavLst>
                                            <p:tav tm="0">
                                              <p:val>
                                                <p:fltVal val="0"/>
                                              </p:val>
                                            </p:tav>
                                            <p:tav tm="100000">
                                              <p:val>
                                                <p:strVal val="#ppt_w"/>
                                              </p:val>
                                            </p:tav>
                                          </p:tavLst>
                                        </p:anim>
                                        <p:anim calcmode="lin" valueType="num">
                                          <p:cBhvr>
                                            <p:cTn id="72" dur="200" fill="hold"/>
                                            <p:tgtEl>
                                              <p:spTgt spid="44"/>
                                            </p:tgtEl>
                                            <p:attrNameLst>
                                              <p:attrName>ppt_h</p:attrName>
                                            </p:attrNameLst>
                                          </p:cBhvr>
                                          <p:tavLst>
                                            <p:tav tm="0">
                                              <p:val>
                                                <p:fltVal val="0"/>
                                              </p:val>
                                            </p:tav>
                                            <p:tav tm="100000">
                                              <p:val>
                                                <p:strVal val="#ppt_h"/>
                                              </p:val>
                                            </p:tav>
                                          </p:tavLst>
                                        </p:anim>
                                        <p:animEffect transition="in" filter="fade">
                                          <p:cBhvr>
                                            <p:cTn id="73" dur="200"/>
                                            <p:tgtEl>
                                              <p:spTgt spid="44"/>
                                            </p:tgtEl>
                                          </p:cBhvr>
                                        </p:animEffect>
                                      </p:childTnLst>
                                    </p:cTn>
                                  </p:par>
                                </p:childTnLst>
                              </p:cTn>
                            </p:par>
                            <p:par>
                              <p:cTn id="74" fill="hold">
                                <p:stCondLst>
                                  <p:cond delay="1400"/>
                                </p:stCondLst>
                                <p:childTnLst>
                                  <p:par>
                                    <p:cTn id="75" presetID="2" presetClass="entr" presetSubtype="3" accel="52000" fill="hold" nodeType="afterEffect" p14:presetBounceEnd="38000">
                                      <p:stCondLst>
                                        <p:cond delay="0"/>
                                      </p:stCondLst>
                                      <p:childTnLst>
                                        <p:set>
                                          <p:cBhvr>
                                            <p:cTn id="76" dur="1" fill="hold">
                                              <p:stCondLst>
                                                <p:cond delay="0"/>
                                              </p:stCondLst>
                                            </p:cTn>
                                            <p:tgtEl>
                                              <p:spTgt spid="46"/>
                                            </p:tgtEl>
                                            <p:attrNameLst>
                                              <p:attrName>style.visibility</p:attrName>
                                            </p:attrNameLst>
                                          </p:cBhvr>
                                          <p:to>
                                            <p:strVal val="visible"/>
                                          </p:to>
                                        </p:set>
                                        <p:anim calcmode="lin" valueType="num" p14:bounceEnd="38000">
                                          <p:cBhvr additive="base">
                                            <p:cTn id="77" dur="200" fill="hold"/>
                                            <p:tgtEl>
                                              <p:spTgt spid="46"/>
                                            </p:tgtEl>
                                            <p:attrNameLst>
                                              <p:attrName>ppt_x</p:attrName>
                                            </p:attrNameLst>
                                          </p:cBhvr>
                                          <p:tavLst>
                                            <p:tav tm="0">
                                              <p:val>
                                                <p:strVal val="1+#ppt_w/2"/>
                                              </p:val>
                                            </p:tav>
                                            <p:tav tm="100000">
                                              <p:val>
                                                <p:strVal val="#ppt_x"/>
                                              </p:val>
                                            </p:tav>
                                          </p:tavLst>
                                        </p:anim>
                                        <p:anim calcmode="lin" valueType="num" p14:bounceEnd="38000">
                                          <p:cBhvr additive="base">
                                            <p:cTn id="78" dur="200" fill="hold"/>
                                            <p:tgtEl>
                                              <p:spTgt spid="46"/>
                                            </p:tgtEl>
                                            <p:attrNameLst>
                                              <p:attrName>ppt_y</p:attrName>
                                            </p:attrNameLst>
                                          </p:cBhvr>
                                          <p:tavLst>
                                            <p:tav tm="0">
                                              <p:val>
                                                <p:strVal val="0-#ppt_h/2"/>
                                              </p:val>
                                            </p:tav>
                                            <p:tav tm="100000">
                                              <p:val>
                                                <p:strVal val="#ppt_y"/>
                                              </p:val>
                                            </p:tav>
                                          </p:tavLst>
                                        </p:anim>
                                      </p:childTnLst>
                                    </p:cTn>
                                  </p:par>
                                  <p:par>
                                    <p:cTn id="79" presetID="53" presetClass="entr" presetSubtype="16"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 calcmode="lin" valueType="num">
                                          <p:cBhvr>
                                            <p:cTn id="81" dur="200" fill="hold"/>
                                            <p:tgtEl>
                                              <p:spTgt spid="49"/>
                                            </p:tgtEl>
                                            <p:attrNameLst>
                                              <p:attrName>ppt_w</p:attrName>
                                            </p:attrNameLst>
                                          </p:cBhvr>
                                          <p:tavLst>
                                            <p:tav tm="0">
                                              <p:val>
                                                <p:fltVal val="0"/>
                                              </p:val>
                                            </p:tav>
                                            <p:tav tm="100000">
                                              <p:val>
                                                <p:strVal val="#ppt_w"/>
                                              </p:val>
                                            </p:tav>
                                          </p:tavLst>
                                        </p:anim>
                                        <p:anim calcmode="lin" valueType="num">
                                          <p:cBhvr>
                                            <p:cTn id="82" dur="200" fill="hold"/>
                                            <p:tgtEl>
                                              <p:spTgt spid="49"/>
                                            </p:tgtEl>
                                            <p:attrNameLst>
                                              <p:attrName>ppt_h</p:attrName>
                                            </p:attrNameLst>
                                          </p:cBhvr>
                                          <p:tavLst>
                                            <p:tav tm="0">
                                              <p:val>
                                                <p:fltVal val="0"/>
                                              </p:val>
                                            </p:tav>
                                            <p:tav tm="100000">
                                              <p:val>
                                                <p:strVal val="#ppt_h"/>
                                              </p:val>
                                            </p:tav>
                                          </p:tavLst>
                                        </p:anim>
                                        <p:animEffect transition="in" filter="fade">
                                          <p:cBhvr>
                                            <p:cTn id="83" dur="200"/>
                                            <p:tgtEl>
                                              <p:spTgt spid="49"/>
                                            </p:tgtEl>
                                          </p:cBhvr>
                                        </p:animEffect>
                                      </p:childTnLst>
                                    </p:cTn>
                                  </p:par>
                                </p:childTnLst>
                              </p:cTn>
                            </p:par>
                            <p:par>
                              <p:cTn id="84" fill="hold">
                                <p:stCondLst>
                                  <p:cond delay="1600"/>
                                </p:stCondLst>
                                <p:childTnLst>
                                  <p:par>
                                    <p:cTn id="85" presetID="2" presetClass="entr" presetSubtype="12" accel="52000" fill="hold" nodeType="afterEffect" p14:presetBounceEnd="38000">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14:bounceEnd="38000">
                                          <p:cBhvr additive="base">
                                            <p:cTn id="87" dur="200" fill="hold"/>
                                            <p:tgtEl>
                                              <p:spTgt spid="50"/>
                                            </p:tgtEl>
                                            <p:attrNameLst>
                                              <p:attrName>ppt_x</p:attrName>
                                            </p:attrNameLst>
                                          </p:cBhvr>
                                          <p:tavLst>
                                            <p:tav tm="0">
                                              <p:val>
                                                <p:strVal val="0-#ppt_w/2"/>
                                              </p:val>
                                            </p:tav>
                                            <p:tav tm="100000">
                                              <p:val>
                                                <p:strVal val="#ppt_x"/>
                                              </p:val>
                                            </p:tav>
                                          </p:tavLst>
                                        </p:anim>
                                        <p:anim calcmode="lin" valueType="num" p14:bounceEnd="38000">
                                          <p:cBhvr additive="base">
                                            <p:cTn id="88" dur="200" fill="hold"/>
                                            <p:tgtEl>
                                              <p:spTgt spid="50"/>
                                            </p:tgtEl>
                                            <p:attrNameLst>
                                              <p:attrName>ppt_y</p:attrName>
                                            </p:attrNameLst>
                                          </p:cBhvr>
                                          <p:tavLst>
                                            <p:tav tm="0">
                                              <p:val>
                                                <p:strVal val="1+#ppt_h/2"/>
                                              </p:val>
                                            </p:tav>
                                            <p:tav tm="100000">
                                              <p:val>
                                                <p:strVal val="#ppt_y"/>
                                              </p:val>
                                            </p:tav>
                                          </p:tavLst>
                                        </p:anim>
                                      </p:childTnLst>
                                    </p:cTn>
                                  </p:par>
                                  <p:par>
                                    <p:cTn id="89" presetID="53" presetClass="entr" presetSubtype="16"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p:cTn id="91" dur="200" fill="hold"/>
                                            <p:tgtEl>
                                              <p:spTgt spid="53"/>
                                            </p:tgtEl>
                                            <p:attrNameLst>
                                              <p:attrName>ppt_w</p:attrName>
                                            </p:attrNameLst>
                                          </p:cBhvr>
                                          <p:tavLst>
                                            <p:tav tm="0">
                                              <p:val>
                                                <p:fltVal val="0"/>
                                              </p:val>
                                            </p:tav>
                                            <p:tav tm="100000">
                                              <p:val>
                                                <p:strVal val="#ppt_w"/>
                                              </p:val>
                                            </p:tav>
                                          </p:tavLst>
                                        </p:anim>
                                        <p:anim calcmode="lin" valueType="num">
                                          <p:cBhvr>
                                            <p:cTn id="92" dur="200" fill="hold"/>
                                            <p:tgtEl>
                                              <p:spTgt spid="53"/>
                                            </p:tgtEl>
                                            <p:attrNameLst>
                                              <p:attrName>ppt_h</p:attrName>
                                            </p:attrNameLst>
                                          </p:cBhvr>
                                          <p:tavLst>
                                            <p:tav tm="0">
                                              <p:val>
                                                <p:fltVal val="0"/>
                                              </p:val>
                                            </p:tav>
                                            <p:tav tm="100000">
                                              <p:val>
                                                <p:strVal val="#ppt_h"/>
                                              </p:val>
                                            </p:tav>
                                          </p:tavLst>
                                        </p:anim>
                                        <p:animEffect transition="in" filter="fade">
                                          <p:cBhvr>
                                            <p:cTn id="93" dur="200"/>
                                            <p:tgtEl>
                                              <p:spTgt spid="53"/>
                                            </p:tgtEl>
                                          </p:cBhvr>
                                        </p:animEffect>
                                      </p:childTnLst>
                                    </p:cTn>
                                  </p:par>
                                </p:childTnLst>
                              </p:cTn>
                            </p:par>
                            <p:par>
                              <p:cTn id="94" fill="hold">
                                <p:stCondLst>
                                  <p:cond delay="1800"/>
                                </p:stCondLst>
                                <p:childTnLst>
                                  <p:par>
                                    <p:cTn id="95" presetID="2" presetClass="entr" presetSubtype="3" accel="52000" fill="hold" nodeType="afterEffect" p14:presetBounceEnd="38000">
                                      <p:stCondLst>
                                        <p:cond delay="0"/>
                                      </p:stCondLst>
                                      <p:childTnLst>
                                        <p:set>
                                          <p:cBhvr>
                                            <p:cTn id="96" dur="1" fill="hold">
                                              <p:stCondLst>
                                                <p:cond delay="0"/>
                                              </p:stCondLst>
                                            </p:cTn>
                                            <p:tgtEl>
                                              <p:spTgt spid="65"/>
                                            </p:tgtEl>
                                            <p:attrNameLst>
                                              <p:attrName>style.visibility</p:attrName>
                                            </p:attrNameLst>
                                          </p:cBhvr>
                                          <p:to>
                                            <p:strVal val="visible"/>
                                          </p:to>
                                        </p:set>
                                        <p:anim calcmode="lin" valueType="num" p14:bounceEnd="38000">
                                          <p:cBhvr additive="base">
                                            <p:cTn id="97" dur="200" fill="hold"/>
                                            <p:tgtEl>
                                              <p:spTgt spid="65"/>
                                            </p:tgtEl>
                                            <p:attrNameLst>
                                              <p:attrName>ppt_x</p:attrName>
                                            </p:attrNameLst>
                                          </p:cBhvr>
                                          <p:tavLst>
                                            <p:tav tm="0">
                                              <p:val>
                                                <p:strVal val="1+#ppt_w/2"/>
                                              </p:val>
                                            </p:tav>
                                            <p:tav tm="100000">
                                              <p:val>
                                                <p:strVal val="#ppt_x"/>
                                              </p:val>
                                            </p:tav>
                                          </p:tavLst>
                                        </p:anim>
                                        <p:anim calcmode="lin" valueType="num" p14:bounceEnd="38000">
                                          <p:cBhvr additive="base">
                                            <p:cTn id="98" dur="200" fill="hold"/>
                                            <p:tgtEl>
                                              <p:spTgt spid="65"/>
                                            </p:tgtEl>
                                            <p:attrNameLst>
                                              <p:attrName>ppt_y</p:attrName>
                                            </p:attrNameLst>
                                          </p:cBhvr>
                                          <p:tavLst>
                                            <p:tav tm="0">
                                              <p:val>
                                                <p:strVal val="0-#ppt_h/2"/>
                                              </p:val>
                                            </p:tav>
                                            <p:tav tm="100000">
                                              <p:val>
                                                <p:strVal val="#ppt_y"/>
                                              </p:val>
                                            </p:tav>
                                          </p:tavLst>
                                        </p:anim>
                                      </p:childTnLst>
                                    </p:cTn>
                                  </p:par>
                                  <p:par>
                                    <p:cTn id="99" presetID="53" presetClass="entr" presetSubtype="16"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 calcmode="lin" valueType="num">
                                          <p:cBhvr>
                                            <p:cTn id="101" dur="200" fill="hold"/>
                                            <p:tgtEl>
                                              <p:spTgt spid="68"/>
                                            </p:tgtEl>
                                            <p:attrNameLst>
                                              <p:attrName>ppt_w</p:attrName>
                                            </p:attrNameLst>
                                          </p:cBhvr>
                                          <p:tavLst>
                                            <p:tav tm="0">
                                              <p:val>
                                                <p:fltVal val="0"/>
                                              </p:val>
                                            </p:tav>
                                            <p:tav tm="100000">
                                              <p:val>
                                                <p:strVal val="#ppt_w"/>
                                              </p:val>
                                            </p:tav>
                                          </p:tavLst>
                                        </p:anim>
                                        <p:anim calcmode="lin" valueType="num">
                                          <p:cBhvr>
                                            <p:cTn id="102" dur="200" fill="hold"/>
                                            <p:tgtEl>
                                              <p:spTgt spid="68"/>
                                            </p:tgtEl>
                                            <p:attrNameLst>
                                              <p:attrName>ppt_h</p:attrName>
                                            </p:attrNameLst>
                                          </p:cBhvr>
                                          <p:tavLst>
                                            <p:tav tm="0">
                                              <p:val>
                                                <p:fltVal val="0"/>
                                              </p:val>
                                            </p:tav>
                                            <p:tav tm="100000">
                                              <p:val>
                                                <p:strVal val="#ppt_h"/>
                                              </p:val>
                                            </p:tav>
                                          </p:tavLst>
                                        </p:anim>
                                        <p:animEffect transition="in" filter="fade">
                                          <p:cBhvr>
                                            <p:cTn id="103" dur="200"/>
                                            <p:tgtEl>
                                              <p:spTgt spid="68"/>
                                            </p:tgtEl>
                                          </p:cBhvr>
                                        </p:animEffect>
                                      </p:childTnLst>
                                    </p:cTn>
                                  </p:par>
                                </p:childTnLst>
                              </p:cTn>
                            </p:par>
                            <p:par>
                              <p:cTn id="104" fill="hold">
                                <p:stCondLst>
                                  <p:cond delay="2000"/>
                                </p:stCondLst>
                                <p:childTnLst>
                                  <p:par>
                                    <p:cTn id="105" presetID="2" presetClass="entr" presetSubtype="12" accel="52000" fill="hold" nodeType="afterEffect" p14:presetBounceEnd="38000">
                                      <p:stCondLst>
                                        <p:cond delay="0"/>
                                      </p:stCondLst>
                                      <p:childTnLst>
                                        <p:set>
                                          <p:cBhvr>
                                            <p:cTn id="106" dur="1" fill="hold">
                                              <p:stCondLst>
                                                <p:cond delay="0"/>
                                              </p:stCondLst>
                                            </p:cTn>
                                            <p:tgtEl>
                                              <p:spTgt spid="72"/>
                                            </p:tgtEl>
                                            <p:attrNameLst>
                                              <p:attrName>style.visibility</p:attrName>
                                            </p:attrNameLst>
                                          </p:cBhvr>
                                          <p:to>
                                            <p:strVal val="visible"/>
                                          </p:to>
                                        </p:set>
                                        <p:anim calcmode="lin" valueType="num" p14:bounceEnd="38000">
                                          <p:cBhvr additive="base">
                                            <p:cTn id="107" dur="200" fill="hold"/>
                                            <p:tgtEl>
                                              <p:spTgt spid="72"/>
                                            </p:tgtEl>
                                            <p:attrNameLst>
                                              <p:attrName>ppt_x</p:attrName>
                                            </p:attrNameLst>
                                          </p:cBhvr>
                                          <p:tavLst>
                                            <p:tav tm="0">
                                              <p:val>
                                                <p:strVal val="0-#ppt_w/2"/>
                                              </p:val>
                                            </p:tav>
                                            <p:tav tm="100000">
                                              <p:val>
                                                <p:strVal val="#ppt_x"/>
                                              </p:val>
                                            </p:tav>
                                          </p:tavLst>
                                        </p:anim>
                                        <p:anim calcmode="lin" valueType="num" p14:bounceEnd="38000">
                                          <p:cBhvr additive="base">
                                            <p:cTn id="108" dur="200" fill="hold"/>
                                            <p:tgtEl>
                                              <p:spTgt spid="72"/>
                                            </p:tgtEl>
                                            <p:attrNameLst>
                                              <p:attrName>ppt_y</p:attrName>
                                            </p:attrNameLst>
                                          </p:cBhvr>
                                          <p:tavLst>
                                            <p:tav tm="0">
                                              <p:val>
                                                <p:strVal val="1+#ppt_h/2"/>
                                              </p:val>
                                            </p:tav>
                                            <p:tav tm="100000">
                                              <p:val>
                                                <p:strVal val="#ppt_y"/>
                                              </p:val>
                                            </p:tav>
                                          </p:tavLst>
                                        </p:anim>
                                      </p:childTnLst>
                                    </p:cTn>
                                  </p:par>
                                  <p:par>
                                    <p:cTn id="109" presetID="53" presetClass="entr" presetSubtype="16"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anim calcmode="lin" valueType="num">
                                          <p:cBhvr>
                                            <p:cTn id="111" dur="200" fill="hold"/>
                                            <p:tgtEl>
                                              <p:spTgt spid="75"/>
                                            </p:tgtEl>
                                            <p:attrNameLst>
                                              <p:attrName>ppt_w</p:attrName>
                                            </p:attrNameLst>
                                          </p:cBhvr>
                                          <p:tavLst>
                                            <p:tav tm="0">
                                              <p:val>
                                                <p:fltVal val="0"/>
                                              </p:val>
                                            </p:tav>
                                            <p:tav tm="100000">
                                              <p:val>
                                                <p:strVal val="#ppt_w"/>
                                              </p:val>
                                            </p:tav>
                                          </p:tavLst>
                                        </p:anim>
                                        <p:anim calcmode="lin" valueType="num">
                                          <p:cBhvr>
                                            <p:cTn id="112" dur="200" fill="hold"/>
                                            <p:tgtEl>
                                              <p:spTgt spid="75"/>
                                            </p:tgtEl>
                                            <p:attrNameLst>
                                              <p:attrName>ppt_h</p:attrName>
                                            </p:attrNameLst>
                                          </p:cBhvr>
                                          <p:tavLst>
                                            <p:tav tm="0">
                                              <p:val>
                                                <p:fltVal val="0"/>
                                              </p:val>
                                            </p:tav>
                                            <p:tav tm="100000">
                                              <p:val>
                                                <p:strVal val="#ppt_h"/>
                                              </p:val>
                                            </p:tav>
                                          </p:tavLst>
                                        </p:anim>
                                        <p:animEffect transition="in" filter="fade">
                                          <p:cBhvr>
                                            <p:cTn id="113" dur="200"/>
                                            <p:tgtEl>
                                              <p:spTgt spid="75"/>
                                            </p:tgtEl>
                                          </p:cBhvr>
                                        </p:animEffect>
                                      </p:childTnLst>
                                    </p:cTn>
                                  </p:par>
                                </p:childTnLst>
                              </p:cTn>
                            </p:par>
                            <p:par>
                              <p:cTn id="114" fill="hold">
                                <p:stCondLst>
                                  <p:cond delay="2200"/>
                                </p:stCondLst>
                                <p:childTnLst>
                                  <p:par>
                                    <p:cTn id="115" presetID="22" presetClass="entr" presetSubtype="2" fill="hold" grpId="0" nodeType="after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wipe(right)">
                                          <p:cBhvr>
                                            <p:cTn id="117" dur="500"/>
                                            <p:tgtEl>
                                              <p:spTgt spid="35"/>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right)">
                                          <p:cBhvr>
                                            <p:cTn id="120" dur="750"/>
                                            <p:tgtEl>
                                              <p:spTgt spid="36"/>
                                            </p:tgtEl>
                                          </p:cBhvr>
                                        </p:animEffect>
                                      </p:childTnLst>
                                    </p:cTn>
                                  </p:par>
                                </p:childTnLst>
                              </p:cTn>
                            </p:par>
                            <p:par>
                              <p:cTn id="121" fill="hold">
                                <p:stCondLst>
                                  <p:cond delay="2950"/>
                                </p:stCondLst>
                                <p:childTnLst>
                                  <p:par>
                                    <p:cTn id="122" presetID="22" presetClass="entr" presetSubtype="2"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right)">
                                          <p:cBhvr>
                                            <p:cTn id="124" dur="500"/>
                                            <p:tgtEl>
                                              <p:spTgt spid="59"/>
                                            </p:tgtEl>
                                          </p:cBhvr>
                                        </p:animEffect>
                                      </p:childTnLst>
                                    </p:cTn>
                                  </p:par>
                                  <p:par>
                                    <p:cTn id="125" presetID="22" presetClass="entr" presetSubtype="2" fill="hold" nodeType="withEffect">
                                      <p:stCondLst>
                                        <p:cond delay="0"/>
                                      </p:stCondLst>
                                      <p:childTnLst>
                                        <p:set>
                                          <p:cBhvr>
                                            <p:cTn id="126" dur="1" fill="hold">
                                              <p:stCondLst>
                                                <p:cond delay="0"/>
                                              </p:stCondLst>
                                            </p:cTn>
                                            <p:tgtEl>
                                              <p:spTgt spid="61"/>
                                            </p:tgtEl>
                                            <p:attrNameLst>
                                              <p:attrName>style.visibility</p:attrName>
                                            </p:attrNameLst>
                                          </p:cBhvr>
                                          <p:to>
                                            <p:strVal val="visible"/>
                                          </p:to>
                                        </p:set>
                                        <p:animEffect transition="in" filter="wipe(right)">
                                          <p:cBhvr>
                                            <p:cTn id="127" dur="500"/>
                                            <p:tgtEl>
                                              <p:spTgt spid="61"/>
                                            </p:tgtEl>
                                          </p:cBhvr>
                                        </p:animEffect>
                                      </p:childTnLst>
                                    </p:cTn>
                                  </p:par>
                                  <p:par>
                                    <p:cTn id="128" presetID="22" presetClass="entr" presetSubtype="8" fill="hold" nodeType="withEffect">
                                      <p:stCondLst>
                                        <p:cond delay="0"/>
                                      </p:stCondLst>
                                      <p:childTnLst>
                                        <p:set>
                                          <p:cBhvr>
                                            <p:cTn id="129" dur="1" fill="hold">
                                              <p:stCondLst>
                                                <p:cond delay="0"/>
                                              </p:stCondLst>
                                            </p:cTn>
                                            <p:tgtEl>
                                              <p:spTgt spid="16"/>
                                            </p:tgtEl>
                                            <p:attrNameLst>
                                              <p:attrName>style.visibility</p:attrName>
                                            </p:attrNameLst>
                                          </p:cBhvr>
                                          <p:to>
                                            <p:strVal val="visible"/>
                                          </p:to>
                                        </p:set>
                                        <p:animEffect transition="in" filter="wipe(left)">
                                          <p:cBhvr>
                                            <p:cTn id="130" dur="500"/>
                                            <p:tgtEl>
                                              <p:spTgt spid="16"/>
                                            </p:tgtEl>
                                          </p:cBhvr>
                                        </p:animEffect>
                                      </p:childTnLst>
                                    </p:cTn>
                                  </p:par>
                                  <p:par>
                                    <p:cTn id="131" presetID="22" presetClass="entr" presetSubtype="8" fill="hold" nodeType="withEffect">
                                      <p:stCondLst>
                                        <p:cond delay="0"/>
                                      </p:stCondLst>
                                      <p:childTnLst>
                                        <p:set>
                                          <p:cBhvr>
                                            <p:cTn id="132" dur="1" fill="hold">
                                              <p:stCondLst>
                                                <p:cond delay="0"/>
                                              </p:stCondLst>
                                            </p:cTn>
                                            <p:tgtEl>
                                              <p:spTgt spid="14"/>
                                            </p:tgtEl>
                                            <p:attrNameLst>
                                              <p:attrName>style.visibility</p:attrName>
                                            </p:attrNameLst>
                                          </p:cBhvr>
                                          <p:to>
                                            <p:strVal val="visible"/>
                                          </p:to>
                                        </p:set>
                                        <p:animEffect transition="in" filter="wipe(left)">
                                          <p:cBhvr>
                                            <p:cTn id="133" dur="500"/>
                                            <p:tgtEl>
                                              <p:spTgt spid="14"/>
                                            </p:tgtEl>
                                          </p:cBhvr>
                                        </p:animEffect>
                                      </p:childTnLst>
                                    </p:cTn>
                                  </p:par>
                                  <p:par>
                                    <p:cTn id="134" presetID="22" presetClass="entr" presetSubtype="8" fill="hold" nodeType="withEffect">
                                      <p:stCondLst>
                                        <p:cond delay="0"/>
                                      </p:stCondLst>
                                      <p:childTnLst>
                                        <p:set>
                                          <p:cBhvr>
                                            <p:cTn id="135" dur="1" fill="hold">
                                              <p:stCondLst>
                                                <p:cond delay="0"/>
                                              </p:stCondLst>
                                            </p:cTn>
                                            <p:tgtEl>
                                              <p:spTgt spid="15"/>
                                            </p:tgtEl>
                                            <p:attrNameLst>
                                              <p:attrName>style.visibility</p:attrName>
                                            </p:attrNameLst>
                                          </p:cBhvr>
                                          <p:to>
                                            <p:strVal val="visible"/>
                                          </p:to>
                                        </p:set>
                                        <p:animEffect transition="in" filter="wipe(left)">
                                          <p:cBhvr>
                                            <p:cTn id="136" dur="500"/>
                                            <p:tgtEl>
                                              <p:spTgt spid="15"/>
                                            </p:tgtEl>
                                          </p:cBhvr>
                                        </p:animEffect>
                                      </p:childTnLst>
                                    </p:cTn>
                                  </p:par>
                                  <p:par>
                                    <p:cTn id="137" presetID="22" presetClass="entr" presetSubtype="2" fill="hold" nodeType="withEffect">
                                      <p:stCondLst>
                                        <p:cond delay="0"/>
                                      </p:stCondLst>
                                      <p:childTnLst>
                                        <p:set>
                                          <p:cBhvr>
                                            <p:cTn id="138" dur="1" fill="hold">
                                              <p:stCondLst>
                                                <p:cond delay="0"/>
                                              </p:stCondLst>
                                            </p:cTn>
                                            <p:tgtEl>
                                              <p:spTgt spid="17"/>
                                            </p:tgtEl>
                                            <p:attrNameLst>
                                              <p:attrName>style.visibility</p:attrName>
                                            </p:attrNameLst>
                                          </p:cBhvr>
                                          <p:to>
                                            <p:strVal val="visible"/>
                                          </p:to>
                                        </p:set>
                                        <p:animEffect transition="in" filter="wipe(right)">
                                          <p:cBhvr>
                                            <p:cTn id="139" dur="500"/>
                                            <p:tgtEl>
                                              <p:spTgt spid="17"/>
                                            </p:tgtEl>
                                          </p:cBhvr>
                                        </p:animEffect>
                                      </p:childTnLst>
                                    </p:cTn>
                                  </p:par>
                                  <p:par>
                                    <p:cTn id="140" presetID="22" presetClass="entr" presetSubtype="8" fill="hold" nodeType="withEffect">
                                      <p:stCondLst>
                                        <p:cond delay="0"/>
                                      </p:stCondLst>
                                      <p:childTnLst>
                                        <p:set>
                                          <p:cBhvr>
                                            <p:cTn id="141" dur="1" fill="hold">
                                              <p:stCondLst>
                                                <p:cond delay="0"/>
                                              </p:stCondLst>
                                            </p:cTn>
                                            <p:tgtEl>
                                              <p:spTgt spid="4"/>
                                            </p:tgtEl>
                                            <p:attrNameLst>
                                              <p:attrName>style.visibility</p:attrName>
                                            </p:attrNameLst>
                                          </p:cBhvr>
                                          <p:to>
                                            <p:strVal val="visible"/>
                                          </p:to>
                                        </p:set>
                                        <p:animEffect transition="in" filter="wipe(left)">
                                          <p:cBhvr>
                                            <p:cTn id="142" dur="500"/>
                                            <p:tgtEl>
                                              <p:spTgt spid="4"/>
                                            </p:tgtEl>
                                          </p:cBhvr>
                                        </p:animEffect>
                                      </p:childTnLst>
                                    </p:cTn>
                                  </p:par>
                                  <p:par>
                                    <p:cTn id="143" presetID="22" presetClass="entr" presetSubtype="8" fill="hold" nodeType="withEffect">
                                      <p:stCondLst>
                                        <p:cond delay="0"/>
                                      </p:stCondLst>
                                      <p:childTnLst>
                                        <p:set>
                                          <p:cBhvr>
                                            <p:cTn id="144" dur="1" fill="hold">
                                              <p:stCondLst>
                                                <p:cond delay="0"/>
                                              </p:stCondLst>
                                            </p:cTn>
                                            <p:tgtEl>
                                              <p:spTgt spid="3"/>
                                            </p:tgtEl>
                                            <p:attrNameLst>
                                              <p:attrName>style.visibility</p:attrName>
                                            </p:attrNameLst>
                                          </p:cBhvr>
                                          <p:to>
                                            <p:strVal val="visible"/>
                                          </p:to>
                                        </p:set>
                                        <p:animEffect transition="in" filter="wipe(left)">
                                          <p:cBhvr>
                                            <p:cTn id="145" dur="500"/>
                                            <p:tgtEl>
                                              <p:spTgt spid="3"/>
                                            </p:tgtEl>
                                          </p:cBhvr>
                                        </p:animEffect>
                                      </p:childTnLst>
                                    </p:cTn>
                                  </p:par>
                                  <p:par>
                                    <p:cTn id="146" presetID="22" presetClass="entr" presetSubtype="8" fill="hold" nodeType="withEffect">
                                      <p:stCondLst>
                                        <p:cond delay="0"/>
                                      </p:stCondLst>
                                      <p:childTnLst>
                                        <p:set>
                                          <p:cBhvr>
                                            <p:cTn id="147" dur="1" fill="hold">
                                              <p:stCondLst>
                                                <p:cond delay="0"/>
                                              </p:stCondLst>
                                            </p:cTn>
                                            <p:tgtEl>
                                              <p:spTgt spid="70"/>
                                            </p:tgtEl>
                                            <p:attrNameLst>
                                              <p:attrName>style.visibility</p:attrName>
                                            </p:attrNameLst>
                                          </p:cBhvr>
                                          <p:to>
                                            <p:strVal val="visible"/>
                                          </p:to>
                                        </p:set>
                                        <p:animEffect transition="in" filter="wipe(left)">
                                          <p:cBhvr>
                                            <p:cTn id="148" dur="500"/>
                                            <p:tgtEl>
                                              <p:spTgt spid="70"/>
                                            </p:tgtEl>
                                          </p:cBhvr>
                                        </p:animEffect>
                                      </p:childTnLst>
                                    </p:cTn>
                                  </p:par>
                                  <p:par>
                                    <p:cTn id="149" presetID="22" presetClass="entr" presetSubtype="8" fill="hold" nodeType="withEffect">
                                      <p:stCondLst>
                                        <p:cond delay="0"/>
                                      </p:stCondLst>
                                      <p:childTnLst>
                                        <p:set>
                                          <p:cBhvr>
                                            <p:cTn id="150" dur="1" fill="hold">
                                              <p:stCondLst>
                                                <p:cond delay="0"/>
                                              </p:stCondLst>
                                            </p:cTn>
                                            <p:tgtEl>
                                              <p:spTgt spid="76"/>
                                            </p:tgtEl>
                                            <p:attrNameLst>
                                              <p:attrName>style.visibility</p:attrName>
                                            </p:attrNameLst>
                                          </p:cBhvr>
                                          <p:to>
                                            <p:strVal val="visible"/>
                                          </p:to>
                                        </p:set>
                                        <p:animEffect transition="in" filter="wipe(left)">
                                          <p:cBhvr>
                                            <p:cTn id="151" dur="500"/>
                                            <p:tgtEl>
                                              <p:spTgt spid="76"/>
                                            </p:tgtEl>
                                          </p:cBhvr>
                                        </p:animEffect>
                                      </p:childTnLst>
                                    </p:cTn>
                                  </p:par>
                                  <p:par>
                                    <p:cTn id="152" presetID="22" presetClass="entr" presetSubtype="8" fill="hold" nodeType="withEffect">
                                      <p:stCondLst>
                                        <p:cond delay="0"/>
                                      </p:stCondLst>
                                      <p:childTnLst>
                                        <p:set>
                                          <p:cBhvr>
                                            <p:cTn id="153" dur="1" fill="hold">
                                              <p:stCondLst>
                                                <p:cond delay="0"/>
                                              </p:stCondLst>
                                            </p:cTn>
                                            <p:tgtEl>
                                              <p:spTgt spid="78"/>
                                            </p:tgtEl>
                                            <p:attrNameLst>
                                              <p:attrName>style.visibility</p:attrName>
                                            </p:attrNameLst>
                                          </p:cBhvr>
                                          <p:to>
                                            <p:strVal val="visible"/>
                                          </p:to>
                                        </p:set>
                                        <p:animEffect transition="in" filter="wipe(left)">
                                          <p:cBhvr>
                                            <p:cTn id="154" dur="500"/>
                                            <p:tgtEl>
                                              <p:spTgt spid="78"/>
                                            </p:tgtEl>
                                          </p:cBhvr>
                                        </p:animEffect>
                                      </p:childTnLst>
                                    </p:cTn>
                                  </p:par>
                                  <p:par>
                                    <p:cTn id="155" presetID="22" presetClass="entr" presetSubtype="8" fill="hold" nodeType="withEffect">
                                      <p:stCondLst>
                                        <p:cond delay="0"/>
                                      </p:stCondLst>
                                      <p:childTnLst>
                                        <p:set>
                                          <p:cBhvr>
                                            <p:cTn id="156" dur="1" fill="hold">
                                              <p:stCondLst>
                                                <p:cond delay="0"/>
                                              </p:stCondLst>
                                            </p:cTn>
                                            <p:tgtEl>
                                              <p:spTgt spid="81"/>
                                            </p:tgtEl>
                                            <p:attrNameLst>
                                              <p:attrName>style.visibility</p:attrName>
                                            </p:attrNameLst>
                                          </p:cBhvr>
                                          <p:to>
                                            <p:strVal val="visible"/>
                                          </p:to>
                                        </p:set>
                                        <p:animEffect transition="in" filter="wipe(left)">
                                          <p:cBhvr>
                                            <p:cTn id="157" dur="500"/>
                                            <p:tgtEl>
                                              <p:spTgt spid="81"/>
                                            </p:tgtEl>
                                          </p:cBhvr>
                                        </p:animEffect>
                                      </p:childTnLst>
                                    </p:cTn>
                                  </p:par>
                                  <p:par>
                                    <p:cTn id="158" presetID="22" presetClass="entr" presetSubtype="8" fill="hold" nodeType="withEffect">
                                      <p:stCondLst>
                                        <p:cond delay="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par>
                                    <p:cTn id="161" presetID="22" presetClass="entr" presetSubtype="8" fill="hold" nodeType="withEffect">
                                      <p:stCondLst>
                                        <p:cond delay="0"/>
                                      </p:stCondLst>
                                      <p:childTnLst>
                                        <p:set>
                                          <p:cBhvr>
                                            <p:cTn id="162" dur="1" fill="hold">
                                              <p:stCondLst>
                                                <p:cond delay="0"/>
                                              </p:stCondLst>
                                            </p:cTn>
                                            <p:tgtEl>
                                              <p:spTgt spid="84"/>
                                            </p:tgtEl>
                                            <p:attrNameLst>
                                              <p:attrName>style.visibility</p:attrName>
                                            </p:attrNameLst>
                                          </p:cBhvr>
                                          <p:to>
                                            <p:strVal val="visible"/>
                                          </p:to>
                                        </p:set>
                                        <p:animEffect transition="in" filter="wipe(left)">
                                          <p:cBhvr>
                                            <p:cTn id="163" dur="500"/>
                                            <p:tgtEl>
                                              <p:spTgt spid="84"/>
                                            </p:tgtEl>
                                          </p:cBhvr>
                                        </p:animEffect>
                                      </p:childTnLst>
                                    </p:cTn>
                                  </p:par>
                                  <p:par>
                                    <p:cTn id="164" presetID="22" presetClass="entr" presetSubtype="8" fill="hold" nodeType="withEffect">
                                      <p:stCondLst>
                                        <p:cond delay="0"/>
                                      </p:stCondLst>
                                      <p:childTnLst>
                                        <p:set>
                                          <p:cBhvr>
                                            <p:cTn id="165" dur="1" fill="hold">
                                              <p:stCondLst>
                                                <p:cond delay="0"/>
                                              </p:stCondLst>
                                            </p:cTn>
                                            <p:tgtEl>
                                              <p:spTgt spid="86"/>
                                            </p:tgtEl>
                                            <p:attrNameLst>
                                              <p:attrName>style.visibility</p:attrName>
                                            </p:attrNameLst>
                                          </p:cBhvr>
                                          <p:to>
                                            <p:strVal val="visible"/>
                                          </p:to>
                                        </p:set>
                                        <p:animEffect transition="in" filter="wipe(left)">
                                          <p:cBhvr>
                                            <p:cTn id="166" dur="500"/>
                                            <p:tgtEl>
                                              <p:spTgt spid="86"/>
                                            </p:tgtEl>
                                          </p:cBhvr>
                                        </p:animEffect>
                                      </p:childTnLst>
                                    </p:cTn>
                                  </p:par>
                                  <p:par>
                                    <p:cTn id="167" presetID="22" presetClass="entr" presetSubtype="8" fill="hold" nodeType="withEffect">
                                      <p:stCondLst>
                                        <p:cond delay="0"/>
                                      </p:stCondLst>
                                      <p:childTnLst>
                                        <p:set>
                                          <p:cBhvr>
                                            <p:cTn id="168" dur="1" fill="hold">
                                              <p:stCondLst>
                                                <p:cond delay="0"/>
                                              </p:stCondLst>
                                            </p:cTn>
                                            <p:tgtEl>
                                              <p:spTgt spid="89"/>
                                            </p:tgtEl>
                                            <p:attrNameLst>
                                              <p:attrName>style.visibility</p:attrName>
                                            </p:attrNameLst>
                                          </p:cBhvr>
                                          <p:to>
                                            <p:strVal val="visible"/>
                                          </p:to>
                                        </p:set>
                                        <p:animEffect transition="in" filter="wipe(left)">
                                          <p:cBhvr>
                                            <p:cTn id="169"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5" grpId="0"/>
          <p:bldP spid="36" grpId="0"/>
          <p:bldP spid="42" grpId="0"/>
          <p:bldP spid="43" grpId="0"/>
          <p:bldP spid="44" grpId="0"/>
          <p:bldP spid="45" grpId="0"/>
          <p:bldP spid="49" grpId="0"/>
          <p:bldP spid="53" grpId="0"/>
          <p:bldP spid="68" grpId="0"/>
          <p:bldP spid="7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2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200" fill="hold"/>
                                            <p:tgtEl>
                                              <p:spTgt spid="37"/>
                                            </p:tgtEl>
                                            <p:attrNameLst>
                                              <p:attrName>ppt_x</p:attrName>
                                            </p:attrNameLst>
                                          </p:cBhvr>
                                          <p:tavLst>
                                            <p:tav tm="0">
                                              <p:val>
                                                <p:strVal val="0-#ppt_w/2"/>
                                              </p:val>
                                            </p:tav>
                                            <p:tav tm="100000">
                                              <p:val>
                                                <p:strVal val="#ppt_x"/>
                                              </p:val>
                                            </p:tav>
                                          </p:tavLst>
                                        </p:anim>
                                        <p:anim calcmode="lin" valueType="num">
                                          <p:cBhvr additive="base">
                                            <p:cTn id="8" dur="200" fill="hold"/>
                                            <p:tgtEl>
                                              <p:spTgt spid="37"/>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200" fill="hold"/>
                                            <p:tgtEl>
                                              <p:spTgt spid="45"/>
                                            </p:tgtEl>
                                            <p:attrNameLst>
                                              <p:attrName>ppt_w</p:attrName>
                                            </p:attrNameLst>
                                          </p:cBhvr>
                                          <p:tavLst>
                                            <p:tav tm="0">
                                              <p:val>
                                                <p:fltVal val="0"/>
                                              </p:val>
                                            </p:tav>
                                            <p:tav tm="100000">
                                              <p:val>
                                                <p:strVal val="#ppt_w"/>
                                              </p:val>
                                            </p:tav>
                                          </p:tavLst>
                                        </p:anim>
                                        <p:anim calcmode="lin" valueType="num">
                                          <p:cBhvr>
                                            <p:cTn id="12" dur="200" fill="hold"/>
                                            <p:tgtEl>
                                              <p:spTgt spid="45"/>
                                            </p:tgtEl>
                                            <p:attrNameLst>
                                              <p:attrName>ppt_h</p:attrName>
                                            </p:attrNameLst>
                                          </p:cBhvr>
                                          <p:tavLst>
                                            <p:tav tm="0">
                                              <p:val>
                                                <p:fltVal val="0"/>
                                              </p:val>
                                            </p:tav>
                                            <p:tav tm="100000">
                                              <p:val>
                                                <p:strVal val="#ppt_h"/>
                                              </p:val>
                                            </p:tav>
                                          </p:tavLst>
                                        </p:anim>
                                        <p:animEffect transition="in" filter="fade">
                                          <p:cBhvr>
                                            <p:cTn id="13" dur="200"/>
                                            <p:tgtEl>
                                              <p:spTgt spid="45"/>
                                            </p:tgtEl>
                                          </p:cBhvr>
                                        </p:animEffect>
                                      </p:childTnLst>
                                    </p:cTn>
                                  </p:par>
                                </p:childTnLst>
                              </p:cTn>
                            </p:par>
                            <p:par>
                              <p:cTn id="14" fill="hold">
                                <p:stCondLst>
                                  <p:cond delay="200"/>
                                </p:stCondLst>
                                <p:childTnLst>
                                  <p:par>
                                    <p:cTn id="15" presetID="2" presetClass="entr" presetSubtype="3" accel="52000"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200" fill="hold"/>
                                            <p:tgtEl>
                                              <p:spTgt spid="24"/>
                                            </p:tgtEl>
                                            <p:attrNameLst>
                                              <p:attrName>ppt_x</p:attrName>
                                            </p:attrNameLst>
                                          </p:cBhvr>
                                          <p:tavLst>
                                            <p:tav tm="0">
                                              <p:val>
                                                <p:strVal val="1+#ppt_w/2"/>
                                              </p:val>
                                            </p:tav>
                                            <p:tav tm="100000">
                                              <p:val>
                                                <p:strVal val="#ppt_x"/>
                                              </p:val>
                                            </p:tav>
                                          </p:tavLst>
                                        </p:anim>
                                        <p:anim calcmode="lin" valueType="num">
                                          <p:cBhvr additive="base">
                                            <p:cTn id="18" dur="200" fill="hold"/>
                                            <p:tgtEl>
                                              <p:spTgt spid="24"/>
                                            </p:tgtEl>
                                            <p:attrNameLst>
                                              <p:attrName>ppt_y</p:attrName>
                                            </p:attrNameLst>
                                          </p:cBhvr>
                                          <p:tavLst>
                                            <p:tav tm="0">
                                              <p:val>
                                                <p:strVal val="0-#ppt_h/2"/>
                                              </p:val>
                                            </p:tav>
                                            <p:tav tm="100000">
                                              <p:val>
                                                <p:strVal val="#ppt_y"/>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200" fill="hold"/>
                                            <p:tgtEl>
                                              <p:spTgt spid="30"/>
                                            </p:tgtEl>
                                            <p:attrNameLst>
                                              <p:attrName>ppt_w</p:attrName>
                                            </p:attrNameLst>
                                          </p:cBhvr>
                                          <p:tavLst>
                                            <p:tav tm="0">
                                              <p:val>
                                                <p:fltVal val="0"/>
                                              </p:val>
                                            </p:tav>
                                            <p:tav tm="100000">
                                              <p:val>
                                                <p:strVal val="#ppt_w"/>
                                              </p:val>
                                            </p:tav>
                                          </p:tavLst>
                                        </p:anim>
                                        <p:anim calcmode="lin" valueType="num">
                                          <p:cBhvr>
                                            <p:cTn id="22" dur="200" fill="hold"/>
                                            <p:tgtEl>
                                              <p:spTgt spid="30"/>
                                            </p:tgtEl>
                                            <p:attrNameLst>
                                              <p:attrName>ppt_h</p:attrName>
                                            </p:attrNameLst>
                                          </p:cBhvr>
                                          <p:tavLst>
                                            <p:tav tm="0">
                                              <p:val>
                                                <p:fltVal val="0"/>
                                              </p:val>
                                            </p:tav>
                                            <p:tav tm="100000">
                                              <p:val>
                                                <p:strVal val="#ppt_h"/>
                                              </p:val>
                                            </p:tav>
                                          </p:tavLst>
                                        </p:anim>
                                        <p:animEffect transition="in" filter="fade">
                                          <p:cBhvr>
                                            <p:cTn id="23" dur="200"/>
                                            <p:tgtEl>
                                              <p:spTgt spid="30"/>
                                            </p:tgtEl>
                                          </p:cBhvr>
                                        </p:animEffect>
                                      </p:childTnLst>
                                    </p:cTn>
                                  </p:par>
                                </p:childTnLst>
                              </p:cTn>
                            </p:par>
                            <p:par>
                              <p:cTn id="24" fill="hold">
                                <p:stCondLst>
                                  <p:cond delay="400"/>
                                </p:stCondLst>
                                <p:childTnLst>
                                  <p:par>
                                    <p:cTn id="25" presetID="2" presetClass="entr" presetSubtype="12" accel="5200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00" fill="hold"/>
                                            <p:tgtEl>
                                              <p:spTgt spid="11"/>
                                            </p:tgtEl>
                                            <p:attrNameLst>
                                              <p:attrName>ppt_x</p:attrName>
                                            </p:attrNameLst>
                                          </p:cBhvr>
                                          <p:tavLst>
                                            <p:tav tm="0">
                                              <p:val>
                                                <p:strVal val="0-#ppt_w/2"/>
                                              </p:val>
                                            </p:tav>
                                            <p:tav tm="100000">
                                              <p:val>
                                                <p:strVal val="#ppt_x"/>
                                              </p:val>
                                            </p:tav>
                                          </p:tavLst>
                                        </p:anim>
                                        <p:anim calcmode="lin" valueType="num">
                                          <p:cBhvr additive="base">
                                            <p:cTn id="28" dur="200" fill="hold"/>
                                            <p:tgtEl>
                                              <p:spTgt spid="11"/>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200" fill="hold"/>
                                            <p:tgtEl>
                                              <p:spTgt spid="29"/>
                                            </p:tgtEl>
                                            <p:attrNameLst>
                                              <p:attrName>ppt_w</p:attrName>
                                            </p:attrNameLst>
                                          </p:cBhvr>
                                          <p:tavLst>
                                            <p:tav tm="0">
                                              <p:val>
                                                <p:fltVal val="0"/>
                                              </p:val>
                                            </p:tav>
                                            <p:tav tm="100000">
                                              <p:val>
                                                <p:strVal val="#ppt_w"/>
                                              </p:val>
                                            </p:tav>
                                          </p:tavLst>
                                        </p:anim>
                                        <p:anim calcmode="lin" valueType="num">
                                          <p:cBhvr>
                                            <p:cTn id="32" dur="200" fill="hold"/>
                                            <p:tgtEl>
                                              <p:spTgt spid="29"/>
                                            </p:tgtEl>
                                            <p:attrNameLst>
                                              <p:attrName>ppt_h</p:attrName>
                                            </p:attrNameLst>
                                          </p:cBhvr>
                                          <p:tavLst>
                                            <p:tav tm="0">
                                              <p:val>
                                                <p:fltVal val="0"/>
                                              </p:val>
                                            </p:tav>
                                            <p:tav tm="100000">
                                              <p:val>
                                                <p:strVal val="#ppt_h"/>
                                              </p:val>
                                            </p:tav>
                                          </p:tavLst>
                                        </p:anim>
                                        <p:animEffect transition="in" filter="fade">
                                          <p:cBhvr>
                                            <p:cTn id="33" dur="200"/>
                                            <p:tgtEl>
                                              <p:spTgt spid="29"/>
                                            </p:tgtEl>
                                          </p:cBhvr>
                                        </p:animEffect>
                                      </p:childTnLst>
                                    </p:cTn>
                                  </p:par>
                                </p:childTnLst>
                              </p:cTn>
                            </p:par>
                            <p:par>
                              <p:cTn id="34" fill="hold">
                                <p:stCondLst>
                                  <p:cond delay="600"/>
                                </p:stCondLst>
                                <p:childTnLst>
                                  <p:par>
                                    <p:cTn id="35" presetID="2" presetClass="entr" presetSubtype="3" accel="5200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200" fill="hold"/>
                                            <p:tgtEl>
                                              <p:spTgt spid="21"/>
                                            </p:tgtEl>
                                            <p:attrNameLst>
                                              <p:attrName>ppt_x</p:attrName>
                                            </p:attrNameLst>
                                          </p:cBhvr>
                                          <p:tavLst>
                                            <p:tav tm="0">
                                              <p:val>
                                                <p:strVal val="1+#ppt_w/2"/>
                                              </p:val>
                                            </p:tav>
                                            <p:tav tm="100000">
                                              <p:val>
                                                <p:strVal val="#ppt_x"/>
                                              </p:val>
                                            </p:tav>
                                          </p:tavLst>
                                        </p:anim>
                                        <p:anim calcmode="lin" valueType="num">
                                          <p:cBhvr additive="base">
                                            <p:cTn id="38" dur="200" fill="hold"/>
                                            <p:tgtEl>
                                              <p:spTgt spid="21"/>
                                            </p:tgtEl>
                                            <p:attrNameLst>
                                              <p:attrName>ppt_y</p:attrName>
                                            </p:attrNameLst>
                                          </p:cBhvr>
                                          <p:tavLst>
                                            <p:tav tm="0">
                                              <p:val>
                                                <p:strVal val="0-#ppt_h/2"/>
                                              </p:val>
                                            </p:tav>
                                            <p:tav tm="100000">
                                              <p:val>
                                                <p:strVal val="#ppt_y"/>
                                              </p:val>
                                            </p:tav>
                                          </p:tavLst>
                                        </p:anim>
                                      </p:childTnLst>
                                    </p:cTn>
                                  </p:par>
                                  <p:par>
                                    <p:cTn id="39" presetID="53" presetClass="entr" presetSubtype="16"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200" fill="hold"/>
                                            <p:tgtEl>
                                              <p:spTgt spid="43"/>
                                            </p:tgtEl>
                                            <p:attrNameLst>
                                              <p:attrName>ppt_w</p:attrName>
                                            </p:attrNameLst>
                                          </p:cBhvr>
                                          <p:tavLst>
                                            <p:tav tm="0">
                                              <p:val>
                                                <p:fltVal val="0"/>
                                              </p:val>
                                            </p:tav>
                                            <p:tav tm="100000">
                                              <p:val>
                                                <p:strVal val="#ppt_w"/>
                                              </p:val>
                                            </p:tav>
                                          </p:tavLst>
                                        </p:anim>
                                        <p:anim calcmode="lin" valueType="num">
                                          <p:cBhvr>
                                            <p:cTn id="42" dur="200" fill="hold"/>
                                            <p:tgtEl>
                                              <p:spTgt spid="43"/>
                                            </p:tgtEl>
                                            <p:attrNameLst>
                                              <p:attrName>ppt_h</p:attrName>
                                            </p:attrNameLst>
                                          </p:cBhvr>
                                          <p:tavLst>
                                            <p:tav tm="0">
                                              <p:val>
                                                <p:fltVal val="0"/>
                                              </p:val>
                                            </p:tav>
                                            <p:tav tm="100000">
                                              <p:val>
                                                <p:strVal val="#ppt_h"/>
                                              </p:val>
                                            </p:tav>
                                          </p:tavLst>
                                        </p:anim>
                                        <p:animEffect transition="in" filter="fade">
                                          <p:cBhvr>
                                            <p:cTn id="43" dur="200"/>
                                            <p:tgtEl>
                                              <p:spTgt spid="43"/>
                                            </p:tgtEl>
                                          </p:cBhvr>
                                        </p:animEffect>
                                      </p:childTnLst>
                                    </p:cTn>
                                  </p:par>
                                </p:childTnLst>
                              </p:cTn>
                            </p:par>
                            <p:par>
                              <p:cTn id="44" fill="hold">
                                <p:stCondLst>
                                  <p:cond delay="800"/>
                                </p:stCondLst>
                                <p:childTnLst>
                                  <p:par>
                                    <p:cTn id="45" presetID="2" presetClass="entr" presetSubtype="12" accel="5200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200" fill="hold"/>
                                            <p:tgtEl>
                                              <p:spTgt spid="8"/>
                                            </p:tgtEl>
                                            <p:attrNameLst>
                                              <p:attrName>ppt_x</p:attrName>
                                            </p:attrNameLst>
                                          </p:cBhvr>
                                          <p:tavLst>
                                            <p:tav tm="0">
                                              <p:val>
                                                <p:strVal val="0-#ppt_w/2"/>
                                              </p:val>
                                            </p:tav>
                                            <p:tav tm="100000">
                                              <p:val>
                                                <p:strVal val="#ppt_x"/>
                                              </p:val>
                                            </p:tav>
                                          </p:tavLst>
                                        </p:anim>
                                        <p:anim calcmode="lin" valueType="num">
                                          <p:cBhvr additive="base">
                                            <p:cTn id="48" dur="200" fill="hold"/>
                                            <p:tgtEl>
                                              <p:spTgt spid="8"/>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p:cTn id="51" dur="200" fill="hold"/>
                                            <p:tgtEl>
                                              <p:spTgt spid="42"/>
                                            </p:tgtEl>
                                            <p:attrNameLst>
                                              <p:attrName>ppt_w</p:attrName>
                                            </p:attrNameLst>
                                          </p:cBhvr>
                                          <p:tavLst>
                                            <p:tav tm="0">
                                              <p:val>
                                                <p:fltVal val="0"/>
                                              </p:val>
                                            </p:tav>
                                            <p:tav tm="100000">
                                              <p:val>
                                                <p:strVal val="#ppt_w"/>
                                              </p:val>
                                            </p:tav>
                                          </p:tavLst>
                                        </p:anim>
                                        <p:anim calcmode="lin" valueType="num">
                                          <p:cBhvr>
                                            <p:cTn id="52" dur="200" fill="hold"/>
                                            <p:tgtEl>
                                              <p:spTgt spid="42"/>
                                            </p:tgtEl>
                                            <p:attrNameLst>
                                              <p:attrName>ppt_h</p:attrName>
                                            </p:attrNameLst>
                                          </p:cBhvr>
                                          <p:tavLst>
                                            <p:tav tm="0">
                                              <p:val>
                                                <p:fltVal val="0"/>
                                              </p:val>
                                            </p:tav>
                                            <p:tav tm="100000">
                                              <p:val>
                                                <p:strVal val="#ppt_h"/>
                                              </p:val>
                                            </p:tav>
                                          </p:tavLst>
                                        </p:anim>
                                        <p:animEffect transition="in" filter="fade">
                                          <p:cBhvr>
                                            <p:cTn id="53" dur="200"/>
                                            <p:tgtEl>
                                              <p:spTgt spid="42"/>
                                            </p:tgtEl>
                                          </p:cBhvr>
                                        </p:animEffect>
                                      </p:childTnLst>
                                    </p:cTn>
                                  </p:par>
                                </p:childTnLst>
                              </p:cTn>
                            </p:par>
                            <p:par>
                              <p:cTn id="54" fill="hold">
                                <p:stCondLst>
                                  <p:cond delay="1000"/>
                                </p:stCondLst>
                                <p:childTnLst>
                                  <p:par>
                                    <p:cTn id="55" presetID="2" presetClass="entr" presetSubtype="3" accel="52000"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200" fill="hold"/>
                                            <p:tgtEl>
                                              <p:spTgt spid="5"/>
                                            </p:tgtEl>
                                            <p:attrNameLst>
                                              <p:attrName>ppt_x</p:attrName>
                                            </p:attrNameLst>
                                          </p:cBhvr>
                                          <p:tavLst>
                                            <p:tav tm="0">
                                              <p:val>
                                                <p:strVal val="1+#ppt_w/2"/>
                                              </p:val>
                                            </p:tav>
                                            <p:tav tm="100000">
                                              <p:val>
                                                <p:strVal val="#ppt_x"/>
                                              </p:val>
                                            </p:tav>
                                          </p:tavLst>
                                        </p:anim>
                                        <p:anim calcmode="lin" valueType="num">
                                          <p:cBhvr additive="base">
                                            <p:cTn id="58" dur="200" fill="hold"/>
                                            <p:tgtEl>
                                              <p:spTgt spid="5"/>
                                            </p:tgtEl>
                                            <p:attrNameLst>
                                              <p:attrName>ppt_y</p:attrName>
                                            </p:attrNameLst>
                                          </p:cBhvr>
                                          <p:tavLst>
                                            <p:tav tm="0">
                                              <p:val>
                                                <p:strVal val="0-#ppt_h/2"/>
                                              </p:val>
                                            </p:tav>
                                            <p:tav tm="100000">
                                              <p:val>
                                                <p:strVal val="#ppt_y"/>
                                              </p:val>
                                            </p:tav>
                                          </p:tavLst>
                                        </p:anim>
                                      </p:childTnLst>
                                    </p:cTn>
                                  </p:par>
                                  <p:par>
                                    <p:cTn id="59" presetID="53" presetClass="entr" presetSubtype="16"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200" fill="hold"/>
                                            <p:tgtEl>
                                              <p:spTgt spid="27"/>
                                            </p:tgtEl>
                                            <p:attrNameLst>
                                              <p:attrName>ppt_w</p:attrName>
                                            </p:attrNameLst>
                                          </p:cBhvr>
                                          <p:tavLst>
                                            <p:tav tm="0">
                                              <p:val>
                                                <p:fltVal val="0"/>
                                              </p:val>
                                            </p:tav>
                                            <p:tav tm="100000">
                                              <p:val>
                                                <p:strVal val="#ppt_w"/>
                                              </p:val>
                                            </p:tav>
                                          </p:tavLst>
                                        </p:anim>
                                        <p:anim calcmode="lin" valueType="num">
                                          <p:cBhvr>
                                            <p:cTn id="62" dur="200" fill="hold"/>
                                            <p:tgtEl>
                                              <p:spTgt spid="27"/>
                                            </p:tgtEl>
                                            <p:attrNameLst>
                                              <p:attrName>ppt_h</p:attrName>
                                            </p:attrNameLst>
                                          </p:cBhvr>
                                          <p:tavLst>
                                            <p:tav tm="0">
                                              <p:val>
                                                <p:fltVal val="0"/>
                                              </p:val>
                                            </p:tav>
                                            <p:tav tm="100000">
                                              <p:val>
                                                <p:strVal val="#ppt_h"/>
                                              </p:val>
                                            </p:tav>
                                          </p:tavLst>
                                        </p:anim>
                                        <p:animEffect transition="in" filter="fade">
                                          <p:cBhvr>
                                            <p:cTn id="63" dur="200"/>
                                            <p:tgtEl>
                                              <p:spTgt spid="27"/>
                                            </p:tgtEl>
                                          </p:cBhvr>
                                        </p:animEffect>
                                      </p:childTnLst>
                                    </p:cTn>
                                  </p:par>
                                </p:childTnLst>
                              </p:cTn>
                            </p:par>
                            <p:par>
                              <p:cTn id="64" fill="hold">
                                <p:stCondLst>
                                  <p:cond delay="1200"/>
                                </p:stCondLst>
                                <p:childTnLst>
                                  <p:par>
                                    <p:cTn id="65" presetID="2" presetClass="entr" presetSubtype="2" accel="52000"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200" fill="hold"/>
                                            <p:tgtEl>
                                              <p:spTgt spid="18"/>
                                            </p:tgtEl>
                                            <p:attrNameLst>
                                              <p:attrName>ppt_x</p:attrName>
                                            </p:attrNameLst>
                                          </p:cBhvr>
                                          <p:tavLst>
                                            <p:tav tm="0">
                                              <p:val>
                                                <p:strVal val="1+#ppt_w/2"/>
                                              </p:val>
                                            </p:tav>
                                            <p:tav tm="100000">
                                              <p:val>
                                                <p:strVal val="#ppt_x"/>
                                              </p:val>
                                            </p:tav>
                                          </p:tavLst>
                                        </p:anim>
                                        <p:anim calcmode="lin" valueType="num">
                                          <p:cBhvr additive="base">
                                            <p:cTn id="68" dur="200" fill="hold"/>
                                            <p:tgtEl>
                                              <p:spTgt spid="18"/>
                                            </p:tgtEl>
                                            <p:attrNameLst>
                                              <p:attrName>ppt_y</p:attrName>
                                            </p:attrNameLst>
                                          </p:cBhvr>
                                          <p:tavLst>
                                            <p:tav tm="0">
                                              <p:val>
                                                <p:strVal val="#ppt_y"/>
                                              </p:val>
                                            </p:tav>
                                            <p:tav tm="100000">
                                              <p:val>
                                                <p:strVal val="#ppt_y"/>
                                              </p:val>
                                            </p:tav>
                                          </p:tavLst>
                                        </p:anim>
                                      </p:childTnLst>
                                    </p:cTn>
                                  </p:par>
                                  <p:par>
                                    <p:cTn id="69" presetID="53" presetClass="entr" presetSubtype="16"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p:cTn id="71" dur="200" fill="hold"/>
                                            <p:tgtEl>
                                              <p:spTgt spid="44"/>
                                            </p:tgtEl>
                                            <p:attrNameLst>
                                              <p:attrName>ppt_w</p:attrName>
                                            </p:attrNameLst>
                                          </p:cBhvr>
                                          <p:tavLst>
                                            <p:tav tm="0">
                                              <p:val>
                                                <p:fltVal val="0"/>
                                              </p:val>
                                            </p:tav>
                                            <p:tav tm="100000">
                                              <p:val>
                                                <p:strVal val="#ppt_w"/>
                                              </p:val>
                                            </p:tav>
                                          </p:tavLst>
                                        </p:anim>
                                        <p:anim calcmode="lin" valueType="num">
                                          <p:cBhvr>
                                            <p:cTn id="72" dur="200" fill="hold"/>
                                            <p:tgtEl>
                                              <p:spTgt spid="44"/>
                                            </p:tgtEl>
                                            <p:attrNameLst>
                                              <p:attrName>ppt_h</p:attrName>
                                            </p:attrNameLst>
                                          </p:cBhvr>
                                          <p:tavLst>
                                            <p:tav tm="0">
                                              <p:val>
                                                <p:fltVal val="0"/>
                                              </p:val>
                                            </p:tav>
                                            <p:tav tm="100000">
                                              <p:val>
                                                <p:strVal val="#ppt_h"/>
                                              </p:val>
                                            </p:tav>
                                          </p:tavLst>
                                        </p:anim>
                                        <p:animEffect transition="in" filter="fade">
                                          <p:cBhvr>
                                            <p:cTn id="73" dur="200"/>
                                            <p:tgtEl>
                                              <p:spTgt spid="44"/>
                                            </p:tgtEl>
                                          </p:cBhvr>
                                        </p:animEffect>
                                      </p:childTnLst>
                                    </p:cTn>
                                  </p:par>
                                </p:childTnLst>
                              </p:cTn>
                            </p:par>
                            <p:par>
                              <p:cTn id="74" fill="hold">
                                <p:stCondLst>
                                  <p:cond delay="1400"/>
                                </p:stCondLst>
                                <p:childTnLst>
                                  <p:par>
                                    <p:cTn id="75" presetID="2" presetClass="entr" presetSubtype="3" accel="52000" fill="hold" nodeType="afterEffect">
                                      <p:stCondLst>
                                        <p:cond delay="0"/>
                                      </p:stCondLst>
                                      <p:childTnLst>
                                        <p:set>
                                          <p:cBhvr>
                                            <p:cTn id="76" dur="1" fill="hold">
                                              <p:stCondLst>
                                                <p:cond delay="0"/>
                                              </p:stCondLst>
                                            </p:cTn>
                                            <p:tgtEl>
                                              <p:spTgt spid="46"/>
                                            </p:tgtEl>
                                            <p:attrNameLst>
                                              <p:attrName>style.visibility</p:attrName>
                                            </p:attrNameLst>
                                          </p:cBhvr>
                                          <p:to>
                                            <p:strVal val="visible"/>
                                          </p:to>
                                        </p:set>
                                        <p:anim calcmode="lin" valueType="num">
                                          <p:cBhvr additive="base">
                                            <p:cTn id="77" dur="200" fill="hold"/>
                                            <p:tgtEl>
                                              <p:spTgt spid="46"/>
                                            </p:tgtEl>
                                            <p:attrNameLst>
                                              <p:attrName>ppt_x</p:attrName>
                                            </p:attrNameLst>
                                          </p:cBhvr>
                                          <p:tavLst>
                                            <p:tav tm="0">
                                              <p:val>
                                                <p:strVal val="1+#ppt_w/2"/>
                                              </p:val>
                                            </p:tav>
                                            <p:tav tm="100000">
                                              <p:val>
                                                <p:strVal val="#ppt_x"/>
                                              </p:val>
                                            </p:tav>
                                          </p:tavLst>
                                        </p:anim>
                                        <p:anim calcmode="lin" valueType="num">
                                          <p:cBhvr additive="base">
                                            <p:cTn id="78" dur="200" fill="hold"/>
                                            <p:tgtEl>
                                              <p:spTgt spid="46"/>
                                            </p:tgtEl>
                                            <p:attrNameLst>
                                              <p:attrName>ppt_y</p:attrName>
                                            </p:attrNameLst>
                                          </p:cBhvr>
                                          <p:tavLst>
                                            <p:tav tm="0">
                                              <p:val>
                                                <p:strVal val="0-#ppt_h/2"/>
                                              </p:val>
                                            </p:tav>
                                            <p:tav tm="100000">
                                              <p:val>
                                                <p:strVal val="#ppt_y"/>
                                              </p:val>
                                            </p:tav>
                                          </p:tavLst>
                                        </p:anim>
                                      </p:childTnLst>
                                    </p:cTn>
                                  </p:par>
                                  <p:par>
                                    <p:cTn id="79" presetID="53" presetClass="entr" presetSubtype="16"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 calcmode="lin" valueType="num">
                                          <p:cBhvr>
                                            <p:cTn id="81" dur="200" fill="hold"/>
                                            <p:tgtEl>
                                              <p:spTgt spid="49"/>
                                            </p:tgtEl>
                                            <p:attrNameLst>
                                              <p:attrName>ppt_w</p:attrName>
                                            </p:attrNameLst>
                                          </p:cBhvr>
                                          <p:tavLst>
                                            <p:tav tm="0">
                                              <p:val>
                                                <p:fltVal val="0"/>
                                              </p:val>
                                            </p:tav>
                                            <p:tav tm="100000">
                                              <p:val>
                                                <p:strVal val="#ppt_w"/>
                                              </p:val>
                                            </p:tav>
                                          </p:tavLst>
                                        </p:anim>
                                        <p:anim calcmode="lin" valueType="num">
                                          <p:cBhvr>
                                            <p:cTn id="82" dur="200" fill="hold"/>
                                            <p:tgtEl>
                                              <p:spTgt spid="49"/>
                                            </p:tgtEl>
                                            <p:attrNameLst>
                                              <p:attrName>ppt_h</p:attrName>
                                            </p:attrNameLst>
                                          </p:cBhvr>
                                          <p:tavLst>
                                            <p:tav tm="0">
                                              <p:val>
                                                <p:fltVal val="0"/>
                                              </p:val>
                                            </p:tav>
                                            <p:tav tm="100000">
                                              <p:val>
                                                <p:strVal val="#ppt_h"/>
                                              </p:val>
                                            </p:tav>
                                          </p:tavLst>
                                        </p:anim>
                                        <p:animEffect transition="in" filter="fade">
                                          <p:cBhvr>
                                            <p:cTn id="83" dur="200"/>
                                            <p:tgtEl>
                                              <p:spTgt spid="49"/>
                                            </p:tgtEl>
                                          </p:cBhvr>
                                        </p:animEffect>
                                      </p:childTnLst>
                                    </p:cTn>
                                  </p:par>
                                </p:childTnLst>
                              </p:cTn>
                            </p:par>
                            <p:par>
                              <p:cTn id="84" fill="hold">
                                <p:stCondLst>
                                  <p:cond delay="1600"/>
                                </p:stCondLst>
                                <p:childTnLst>
                                  <p:par>
                                    <p:cTn id="85" presetID="2" presetClass="entr" presetSubtype="12" accel="52000" fill="hold" nodeType="after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additive="base">
                                            <p:cTn id="87" dur="200" fill="hold"/>
                                            <p:tgtEl>
                                              <p:spTgt spid="50"/>
                                            </p:tgtEl>
                                            <p:attrNameLst>
                                              <p:attrName>ppt_x</p:attrName>
                                            </p:attrNameLst>
                                          </p:cBhvr>
                                          <p:tavLst>
                                            <p:tav tm="0">
                                              <p:val>
                                                <p:strVal val="0-#ppt_w/2"/>
                                              </p:val>
                                            </p:tav>
                                            <p:tav tm="100000">
                                              <p:val>
                                                <p:strVal val="#ppt_x"/>
                                              </p:val>
                                            </p:tav>
                                          </p:tavLst>
                                        </p:anim>
                                        <p:anim calcmode="lin" valueType="num">
                                          <p:cBhvr additive="base">
                                            <p:cTn id="88" dur="200" fill="hold"/>
                                            <p:tgtEl>
                                              <p:spTgt spid="50"/>
                                            </p:tgtEl>
                                            <p:attrNameLst>
                                              <p:attrName>ppt_y</p:attrName>
                                            </p:attrNameLst>
                                          </p:cBhvr>
                                          <p:tavLst>
                                            <p:tav tm="0">
                                              <p:val>
                                                <p:strVal val="1+#ppt_h/2"/>
                                              </p:val>
                                            </p:tav>
                                            <p:tav tm="100000">
                                              <p:val>
                                                <p:strVal val="#ppt_y"/>
                                              </p:val>
                                            </p:tav>
                                          </p:tavLst>
                                        </p:anim>
                                      </p:childTnLst>
                                    </p:cTn>
                                  </p:par>
                                  <p:par>
                                    <p:cTn id="89" presetID="53" presetClass="entr" presetSubtype="16"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p:cTn id="91" dur="200" fill="hold"/>
                                            <p:tgtEl>
                                              <p:spTgt spid="53"/>
                                            </p:tgtEl>
                                            <p:attrNameLst>
                                              <p:attrName>ppt_w</p:attrName>
                                            </p:attrNameLst>
                                          </p:cBhvr>
                                          <p:tavLst>
                                            <p:tav tm="0">
                                              <p:val>
                                                <p:fltVal val="0"/>
                                              </p:val>
                                            </p:tav>
                                            <p:tav tm="100000">
                                              <p:val>
                                                <p:strVal val="#ppt_w"/>
                                              </p:val>
                                            </p:tav>
                                          </p:tavLst>
                                        </p:anim>
                                        <p:anim calcmode="lin" valueType="num">
                                          <p:cBhvr>
                                            <p:cTn id="92" dur="200" fill="hold"/>
                                            <p:tgtEl>
                                              <p:spTgt spid="53"/>
                                            </p:tgtEl>
                                            <p:attrNameLst>
                                              <p:attrName>ppt_h</p:attrName>
                                            </p:attrNameLst>
                                          </p:cBhvr>
                                          <p:tavLst>
                                            <p:tav tm="0">
                                              <p:val>
                                                <p:fltVal val="0"/>
                                              </p:val>
                                            </p:tav>
                                            <p:tav tm="100000">
                                              <p:val>
                                                <p:strVal val="#ppt_h"/>
                                              </p:val>
                                            </p:tav>
                                          </p:tavLst>
                                        </p:anim>
                                        <p:animEffect transition="in" filter="fade">
                                          <p:cBhvr>
                                            <p:cTn id="93" dur="200"/>
                                            <p:tgtEl>
                                              <p:spTgt spid="53"/>
                                            </p:tgtEl>
                                          </p:cBhvr>
                                        </p:animEffect>
                                      </p:childTnLst>
                                    </p:cTn>
                                  </p:par>
                                </p:childTnLst>
                              </p:cTn>
                            </p:par>
                            <p:par>
                              <p:cTn id="94" fill="hold">
                                <p:stCondLst>
                                  <p:cond delay="1800"/>
                                </p:stCondLst>
                                <p:childTnLst>
                                  <p:par>
                                    <p:cTn id="95" presetID="2" presetClass="entr" presetSubtype="3" accel="52000" fill="hold" nodeType="afterEffect">
                                      <p:stCondLst>
                                        <p:cond delay="0"/>
                                      </p:stCondLst>
                                      <p:childTnLst>
                                        <p:set>
                                          <p:cBhvr>
                                            <p:cTn id="96" dur="1" fill="hold">
                                              <p:stCondLst>
                                                <p:cond delay="0"/>
                                              </p:stCondLst>
                                            </p:cTn>
                                            <p:tgtEl>
                                              <p:spTgt spid="65"/>
                                            </p:tgtEl>
                                            <p:attrNameLst>
                                              <p:attrName>style.visibility</p:attrName>
                                            </p:attrNameLst>
                                          </p:cBhvr>
                                          <p:to>
                                            <p:strVal val="visible"/>
                                          </p:to>
                                        </p:set>
                                        <p:anim calcmode="lin" valueType="num">
                                          <p:cBhvr additive="base">
                                            <p:cTn id="97" dur="200" fill="hold"/>
                                            <p:tgtEl>
                                              <p:spTgt spid="65"/>
                                            </p:tgtEl>
                                            <p:attrNameLst>
                                              <p:attrName>ppt_x</p:attrName>
                                            </p:attrNameLst>
                                          </p:cBhvr>
                                          <p:tavLst>
                                            <p:tav tm="0">
                                              <p:val>
                                                <p:strVal val="1+#ppt_w/2"/>
                                              </p:val>
                                            </p:tav>
                                            <p:tav tm="100000">
                                              <p:val>
                                                <p:strVal val="#ppt_x"/>
                                              </p:val>
                                            </p:tav>
                                          </p:tavLst>
                                        </p:anim>
                                        <p:anim calcmode="lin" valueType="num">
                                          <p:cBhvr additive="base">
                                            <p:cTn id="98" dur="200" fill="hold"/>
                                            <p:tgtEl>
                                              <p:spTgt spid="65"/>
                                            </p:tgtEl>
                                            <p:attrNameLst>
                                              <p:attrName>ppt_y</p:attrName>
                                            </p:attrNameLst>
                                          </p:cBhvr>
                                          <p:tavLst>
                                            <p:tav tm="0">
                                              <p:val>
                                                <p:strVal val="0-#ppt_h/2"/>
                                              </p:val>
                                            </p:tav>
                                            <p:tav tm="100000">
                                              <p:val>
                                                <p:strVal val="#ppt_y"/>
                                              </p:val>
                                            </p:tav>
                                          </p:tavLst>
                                        </p:anim>
                                      </p:childTnLst>
                                    </p:cTn>
                                  </p:par>
                                  <p:par>
                                    <p:cTn id="99" presetID="53" presetClass="entr" presetSubtype="16"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 calcmode="lin" valueType="num">
                                          <p:cBhvr>
                                            <p:cTn id="101" dur="200" fill="hold"/>
                                            <p:tgtEl>
                                              <p:spTgt spid="68"/>
                                            </p:tgtEl>
                                            <p:attrNameLst>
                                              <p:attrName>ppt_w</p:attrName>
                                            </p:attrNameLst>
                                          </p:cBhvr>
                                          <p:tavLst>
                                            <p:tav tm="0">
                                              <p:val>
                                                <p:fltVal val="0"/>
                                              </p:val>
                                            </p:tav>
                                            <p:tav tm="100000">
                                              <p:val>
                                                <p:strVal val="#ppt_w"/>
                                              </p:val>
                                            </p:tav>
                                          </p:tavLst>
                                        </p:anim>
                                        <p:anim calcmode="lin" valueType="num">
                                          <p:cBhvr>
                                            <p:cTn id="102" dur="200" fill="hold"/>
                                            <p:tgtEl>
                                              <p:spTgt spid="68"/>
                                            </p:tgtEl>
                                            <p:attrNameLst>
                                              <p:attrName>ppt_h</p:attrName>
                                            </p:attrNameLst>
                                          </p:cBhvr>
                                          <p:tavLst>
                                            <p:tav tm="0">
                                              <p:val>
                                                <p:fltVal val="0"/>
                                              </p:val>
                                            </p:tav>
                                            <p:tav tm="100000">
                                              <p:val>
                                                <p:strVal val="#ppt_h"/>
                                              </p:val>
                                            </p:tav>
                                          </p:tavLst>
                                        </p:anim>
                                        <p:animEffect transition="in" filter="fade">
                                          <p:cBhvr>
                                            <p:cTn id="103" dur="200"/>
                                            <p:tgtEl>
                                              <p:spTgt spid="68"/>
                                            </p:tgtEl>
                                          </p:cBhvr>
                                        </p:animEffect>
                                      </p:childTnLst>
                                    </p:cTn>
                                  </p:par>
                                </p:childTnLst>
                              </p:cTn>
                            </p:par>
                            <p:par>
                              <p:cTn id="104" fill="hold">
                                <p:stCondLst>
                                  <p:cond delay="2000"/>
                                </p:stCondLst>
                                <p:childTnLst>
                                  <p:par>
                                    <p:cTn id="105" presetID="2" presetClass="entr" presetSubtype="12" accel="52000" fill="hold" nodeType="afterEffect">
                                      <p:stCondLst>
                                        <p:cond delay="0"/>
                                      </p:stCondLst>
                                      <p:childTnLst>
                                        <p:set>
                                          <p:cBhvr>
                                            <p:cTn id="106" dur="1" fill="hold">
                                              <p:stCondLst>
                                                <p:cond delay="0"/>
                                              </p:stCondLst>
                                            </p:cTn>
                                            <p:tgtEl>
                                              <p:spTgt spid="72"/>
                                            </p:tgtEl>
                                            <p:attrNameLst>
                                              <p:attrName>style.visibility</p:attrName>
                                            </p:attrNameLst>
                                          </p:cBhvr>
                                          <p:to>
                                            <p:strVal val="visible"/>
                                          </p:to>
                                        </p:set>
                                        <p:anim calcmode="lin" valueType="num">
                                          <p:cBhvr additive="base">
                                            <p:cTn id="107" dur="200" fill="hold"/>
                                            <p:tgtEl>
                                              <p:spTgt spid="72"/>
                                            </p:tgtEl>
                                            <p:attrNameLst>
                                              <p:attrName>ppt_x</p:attrName>
                                            </p:attrNameLst>
                                          </p:cBhvr>
                                          <p:tavLst>
                                            <p:tav tm="0">
                                              <p:val>
                                                <p:strVal val="0-#ppt_w/2"/>
                                              </p:val>
                                            </p:tav>
                                            <p:tav tm="100000">
                                              <p:val>
                                                <p:strVal val="#ppt_x"/>
                                              </p:val>
                                            </p:tav>
                                          </p:tavLst>
                                        </p:anim>
                                        <p:anim calcmode="lin" valueType="num">
                                          <p:cBhvr additive="base">
                                            <p:cTn id="108" dur="200" fill="hold"/>
                                            <p:tgtEl>
                                              <p:spTgt spid="72"/>
                                            </p:tgtEl>
                                            <p:attrNameLst>
                                              <p:attrName>ppt_y</p:attrName>
                                            </p:attrNameLst>
                                          </p:cBhvr>
                                          <p:tavLst>
                                            <p:tav tm="0">
                                              <p:val>
                                                <p:strVal val="1+#ppt_h/2"/>
                                              </p:val>
                                            </p:tav>
                                            <p:tav tm="100000">
                                              <p:val>
                                                <p:strVal val="#ppt_y"/>
                                              </p:val>
                                            </p:tav>
                                          </p:tavLst>
                                        </p:anim>
                                      </p:childTnLst>
                                    </p:cTn>
                                  </p:par>
                                  <p:par>
                                    <p:cTn id="109" presetID="53" presetClass="entr" presetSubtype="16"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anim calcmode="lin" valueType="num">
                                          <p:cBhvr>
                                            <p:cTn id="111" dur="200" fill="hold"/>
                                            <p:tgtEl>
                                              <p:spTgt spid="75"/>
                                            </p:tgtEl>
                                            <p:attrNameLst>
                                              <p:attrName>ppt_w</p:attrName>
                                            </p:attrNameLst>
                                          </p:cBhvr>
                                          <p:tavLst>
                                            <p:tav tm="0">
                                              <p:val>
                                                <p:fltVal val="0"/>
                                              </p:val>
                                            </p:tav>
                                            <p:tav tm="100000">
                                              <p:val>
                                                <p:strVal val="#ppt_w"/>
                                              </p:val>
                                            </p:tav>
                                          </p:tavLst>
                                        </p:anim>
                                        <p:anim calcmode="lin" valueType="num">
                                          <p:cBhvr>
                                            <p:cTn id="112" dur="200" fill="hold"/>
                                            <p:tgtEl>
                                              <p:spTgt spid="75"/>
                                            </p:tgtEl>
                                            <p:attrNameLst>
                                              <p:attrName>ppt_h</p:attrName>
                                            </p:attrNameLst>
                                          </p:cBhvr>
                                          <p:tavLst>
                                            <p:tav tm="0">
                                              <p:val>
                                                <p:fltVal val="0"/>
                                              </p:val>
                                            </p:tav>
                                            <p:tav tm="100000">
                                              <p:val>
                                                <p:strVal val="#ppt_h"/>
                                              </p:val>
                                            </p:tav>
                                          </p:tavLst>
                                        </p:anim>
                                        <p:animEffect transition="in" filter="fade">
                                          <p:cBhvr>
                                            <p:cTn id="113" dur="200"/>
                                            <p:tgtEl>
                                              <p:spTgt spid="75"/>
                                            </p:tgtEl>
                                          </p:cBhvr>
                                        </p:animEffect>
                                      </p:childTnLst>
                                    </p:cTn>
                                  </p:par>
                                </p:childTnLst>
                              </p:cTn>
                            </p:par>
                            <p:par>
                              <p:cTn id="114" fill="hold">
                                <p:stCondLst>
                                  <p:cond delay="2200"/>
                                </p:stCondLst>
                                <p:childTnLst>
                                  <p:par>
                                    <p:cTn id="115" presetID="22" presetClass="entr" presetSubtype="2" fill="hold" grpId="0" nodeType="after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wipe(right)">
                                          <p:cBhvr>
                                            <p:cTn id="117" dur="500"/>
                                            <p:tgtEl>
                                              <p:spTgt spid="35"/>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right)">
                                          <p:cBhvr>
                                            <p:cTn id="120" dur="750"/>
                                            <p:tgtEl>
                                              <p:spTgt spid="36"/>
                                            </p:tgtEl>
                                          </p:cBhvr>
                                        </p:animEffect>
                                      </p:childTnLst>
                                    </p:cTn>
                                  </p:par>
                                </p:childTnLst>
                              </p:cTn>
                            </p:par>
                            <p:par>
                              <p:cTn id="121" fill="hold">
                                <p:stCondLst>
                                  <p:cond delay="2950"/>
                                </p:stCondLst>
                                <p:childTnLst>
                                  <p:par>
                                    <p:cTn id="122" presetID="22" presetClass="entr" presetSubtype="2"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right)">
                                          <p:cBhvr>
                                            <p:cTn id="124" dur="500"/>
                                            <p:tgtEl>
                                              <p:spTgt spid="59"/>
                                            </p:tgtEl>
                                          </p:cBhvr>
                                        </p:animEffect>
                                      </p:childTnLst>
                                    </p:cTn>
                                  </p:par>
                                  <p:par>
                                    <p:cTn id="125" presetID="22" presetClass="entr" presetSubtype="2" fill="hold" nodeType="withEffect">
                                      <p:stCondLst>
                                        <p:cond delay="0"/>
                                      </p:stCondLst>
                                      <p:childTnLst>
                                        <p:set>
                                          <p:cBhvr>
                                            <p:cTn id="126" dur="1" fill="hold">
                                              <p:stCondLst>
                                                <p:cond delay="0"/>
                                              </p:stCondLst>
                                            </p:cTn>
                                            <p:tgtEl>
                                              <p:spTgt spid="61"/>
                                            </p:tgtEl>
                                            <p:attrNameLst>
                                              <p:attrName>style.visibility</p:attrName>
                                            </p:attrNameLst>
                                          </p:cBhvr>
                                          <p:to>
                                            <p:strVal val="visible"/>
                                          </p:to>
                                        </p:set>
                                        <p:animEffect transition="in" filter="wipe(right)">
                                          <p:cBhvr>
                                            <p:cTn id="127" dur="500"/>
                                            <p:tgtEl>
                                              <p:spTgt spid="61"/>
                                            </p:tgtEl>
                                          </p:cBhvr>
                                        </p:animEffect>
                                      </p:childTnLst>
                                    </p:cTn>
                                  </p:par>
                                  <p:par>
                                    <p:cTn id="128" presetID="22" presetClass="entr" presetSubtype="8" fill="hold" nodeType="withEffect">
                                      <p:stCondLst>
                                        <p:cond delay="0"/>
                                      </p:stCondLst>
                                      <p:childTnLst>
                                        <p:set>
                                          <p:cBhvr>
                                            <p:cTn id="129" dur="1" fill="hold">
                                              <p:stCondLst>
                                                <p:cond delay="0"/>
                                              </p:stCondLst>
                                            </p:cTn>
                                            <p:tgtEl>
                                              <p:spTgt spid="16"/>
                                            </p:tgtEl>
                                            <p:attrNameLst>
                                              <p:attrName>style.visibility</p:attrName>
                                            </p:attrNameLst>
                                          </p:cBhvr>
                                          <p:to>
                                            <p:strVal val="visible"/>
                                          </p:to>
                                        </p:set>
                                        <p:animEffect transition="in" filter="wipe(left)">
                                          <p:cBhvr>
                                            <p:cTn id="130" dur="500"/>
                                            <p:tgtEl>
                                              <p:spTgt spid="16"/>
                                            </p:tgtEl>
                                          </p:cBhvr>
                                        </p:animEffect>
                                      </p:childTnLst>
                                    </p:cTn>
                                  </p:par>
                                  <p:par>
                                    <p:cTn id="131" presetID="22" presetClass="entr" presetSubtype="8" fill="hold" nodeType="withEffect">
                                      <p:stCondLst>
                                        <p:cond delay="0"/>
                                      </p:stCondLst>
                                      <p:childTnLst>
                                        <p:set>
                                          <p:cBhvr>
                                            <p:cTn id="132" dur="1" fill="hold">
                                              <p:stCondLst>
                                                <p:cond delay="0"/>
                                              </p:stCondLst>
                                            </p:cTn>
                                            <p:tgtEl>
                                              <p:spTgt spid="14"/>
                                            </p:tgtEl>
                                            <p:attrNameLst>
                                              <p:attrName>style.visibility</p:attrName>
                                            </p:attrNameLst>
                                          </p:cBhvr>
                                          <p:to>
                                            <p:strVal val="visible"/>
                                          </p:to>
                                        </p:set>
                                        <p:animEffect transition="in" filter="wipe(left)">
                                          <p:cBhvr>
                                            <p:cTn id="133" dur="500"/>
                                            <p:tgtEl>
                                              <p:spTgt spid="14"/>
                                            </p:tgtEl>
                                          </p:cBhvr>
                                        </p:animEffect>
                                      </p:childTnLst>
                                    </p:cTn>
                                  </p:par>
                                  <p:par>
                                    <p:cTn id="134" presetID="22" presetClass="entr" presetSubtype="8" fill="hold" nodeType="withEffect">
                                      <p:stCondLst>
                                        <p:cond delay="0"/>
                                      </p:stCondLst>
                                      <p:childTnLst>
                                        <p:set>
                                          <p:cBhvr>
                                            <p:cTn id="135" dur="1" fill="hold">
                                              <p:stCondLst>
                                                <p:cond delay="0"/>
                                              </p:stCondLst>
                                            </p:cTn>
                                            <p:tgtEl>
                                              <p:spTgt spid="15"/>
                                            </p:tgtEl>
                                            <p:attrNameLst>
                                              <p:attrName>style.visibility</p:attrName>
                                            </p:attrNameLst>
                                          </p:cBhvr>
                                          <p:to>
                                            <p:strVal val="visible"/>
                                          </p:to>
                                        </p:set>
                                        <p:animEffect transition="in" filter="wipe(left)">
                                          <p:cBhvr>
                                            <p:cTn id="136" dur="500"/>
                                            <p:tgtEl>
                                              <p:spTgt spid="15"/>
                                            </p:tgtEl>
                                          </p:cBhvr>
                                        </p:animEffect>
                                      </p:childTnLst>
                                    </p:cTn>
                                  </p:par>
                                  <p:par>
                                    <p:cTn id="137" presetID="22" presetClass="entr" presetSubtype="2" fill="hold" nodeType="withEffect">
                                      <p:stCondLst>
                                        <p:cond delay="0"/>
                                      </p:stCondLst>
                                      <p:childTnLst>
                                        <p:set>
                                          <p:cBhvr>
                                            <p:cTn id="138" dur="1" fill="hold">
                                              <p:stCondLst>
                                                <p:cond delay="0"/>
                                              </p:stCondLst>
                                            </p:cTn>
                                            <p:tgtEl>
                                              <p:spTgt spid="17"/>
                                            </p:tgtEl>
                                            <p:attrNameLst>
                                              <p:attrName>style.visibility</p:attrName>
                                            </p:attrNameLst>
                                          </p:cBhvr>
                                          <p:to>
                                            <p:strVal val="visible"/>
                                          </p:to>
                                        </p:set>
                                        <p:animEffect transition="in" filter="wipe(right)">
                                          <p:cBhvr>
                                            <p:cTn id="139" dur="500"/>
                                            <p:tgtEl>
                                              <p:spTgt spid="17"/>
                                            </p:tgtEl>
                                          </p:cBhvr>
                                        </p:animEffect>
                                      </p:childTnLst>
                                    </p:cTn>
                                  </p:par>
                                  <p:par>
                                    <p:cTn id="140" presetID="22" presetClass="entr" presetSubtype="8" fill="hold" nodeType="withEffect">
                                      <p:stCondLst>
                                        <p:cond delay="0"/>
                                      </p:stCondLst>
                                      <p:childTnLst>
                                        <p:set>
                                          <p:cBhvr>
                                            <p:cTn id="141" dur="1" fill="hold">
                                              <p:stCondLst>
                                                <p:cond delay="0"/>
                                              </p:stCondLst>
                                            </p:cTn>
                                            <p:tgtEl>
                                              <p:spTgt spid="4"/>
                                            </p:tgtEl>
                                            <p:attrNameLst>
                                              <p:attrName>style.visibility</p:attrName>
                                            </p:attrNameLst>
                                          </p:cBhvr>
                                          <p:to>
                                            <p:strVal val="visible"/>
                                          </p:to>
                                        </p:set>
                                        <p:animEffect transition="in" filter="wipe(left)">
                                          <p:cBhvr>
                                            <p:cTn id="142" dur="500"/>
                                            <p:tgtEl>
                                              <p:spTgt spid="4"/>
                                            </p:tgtEl>
                                          </p:cBhvr>
                                        </p:animEffect>
                                      </p:childTnLst>
                                    </p:cTn>
                                  </p:par>
                                  <p:par>
                                    <p:cTn id="143" presetID="22" presetClass="entr" presetSubtype="8" fill="hold" nodeType="withEffect">
                                      <p:stCondLst>
                                        <p:cond delay="0"/>
                                      </p:stCondLst>
                                      <p:childTnLst>
                                        <p:set>
                                          <p:cBhvr>
                                            <p:cTn id="144" dur="1" fill="hold">
                                              <p:stCondLst>
                                                <p:cond delay="0"/>
                                              </p:stCondLst>
                                            </p:cTn>
                                            <p:tgtEl>
                                              <p:spTgt spid="3"/>
                                            </p:tgtEl>
                                            <p:attrNameLst>
                                              <p:attrName>style.visibility</p:attrName>
                                            </p:attrNameLst>
                                          </p:cBhvr>
                                          <p:to>
                                            <p:strVal val="visible"/>
                                          </p:to>
                                        </p:set>
                                        <p:animEffect transition="in" filter="wipe(left)">
                                          <p:cBhvr>
                                            <p:cTn id="145" dur="500"/>
                                            <p:tgtEl>
                                              <p:spTgt spid="3"/>
                                            </p:tgtEl>
                                          </p:cBhvr>
                                        </p:animEffect>
                                      </p:childTnLst>
                                    </p:cTn>
                                  </p:par>
                                  <p:par>
                                    <p:cTn id="146" presetID="22" presetClass="entr" presetSubtype="8" fill="hold" nodeType="withEffect">
                                      <p:stCondLst>
                                        <p:cond delay="0"/>
                                      </p:stCondLst>
                                      <p:childTnLst>
                                        <p:set>
                                          <p:cBhvr>
                                            <p:cTn id="147" dur="1" fill="hold">
                                              <p:stCondLst>
                                                <p:cond delay="0"/>
                                              </p:stCondLst>
                                            </p:cTn>
                                            <p:tgtEl>
                                              <p:spTgt spid="70"/>
                                            </p:tgtEl>
                                            <p:attrNameLst>
                                              <p:attrName>style.visibility</p:attrName>
                                            </p:attrNameLst>
                                          </p:cBhvr>
                                          <p:to>
                                            <p:strVal val="visible"/>
                                          </p:to>
                                        </p:set>
                                        <p:animEffect transition="in" filter="wipe(left)">
                                          <p:cBhvr>
                                            <p:cTn id="148" dur="500"/>
                                            <p:tgtEl>
                                              <p:spTgt spid="70"/>
                                            </p:tgtEl>
                                          </p:cBhvr>
                                        </p:animEffect>
                                      </p:childTnLst>
                                    </p:cTn>
                                  </p:par>
                                  <p:par>
                                    <p:cTn id="149" presetID="22" presetClass="entr" presetSubtype="8" fill="hold" nodeType="withEffect">
                                      <p:stCondLst>
                                        <p:cond delay="0"/>
                                      </p:stCondLst>
                                      <p:childTnLst>
                                        <p:set>
                                          <p:cBhvr>
                                            <p:cTn id="150" dur="1" fill="hold">
                                              <p:stCondLst>
                                                <p:cond delay="0"/>
                                              </p:stCondLst>
                                            </p:cTn>
                                            <p:tgtEl>
                                              <p:spTgt spid="76"/>
                                            </p:tgtEl>
                                            <p:attrNameLst>
                                              <p:attrName>style.visibility</p:attrName>
                                            </p:attrNameLst>
                                          </p:cBhvr>
                                          <p:to>
                                            <p:strVal val="visible"/>
                                          </p:to>
                                        </p:set>
                                        <p:animEffect transition="in" filter="wipe(left)">
                                          <p:cBhvr>
                                            <p:cTn id="151" dur="500"/>
                                            <p:tgtEl>
                                              <p:spTgt spid="76"/>
                                            </p:tgtEl>
                                          </p:cBhvr>
                                        </p:animEffect>
                                      </p:childTnLst>
                                    </p:cTn>
                                  </p:par>
                                  <p:par>
                                    <p:cTn id="152" presetID="22" presetClass="entr" presetSubtype="8" fill="hold" nodeType="withEffect">
                                      <p:stCondLst>
                                        <p:cond delay="0"/>
                                      </p:stCondLst>
                                      <p:childTnLst>
                                        <p:set>
                                          <p:cBhvr>
                                            <p:cTn id="153" dur="1" fill="hold">
                                              <p:stCondLst>
                                                <p:cond delay="0"/>
                                              </p:stCondLst>
                                            </p:cTn>
                                            <p:tgtEl>
                                              <p:spTgt spid="78"/>
                                            </p:tgtEl>
                                            <p:attrNameLst>
                                              <p:attrName>style.visibility</p:attrName>
                                            </p:attrNameLst>
                                          </p:cBhvr>
                                          <p:to>
                                            <p:strVal val="visible"/>
                                          </p:to>
                                        </p:set>
                                        <p:animEffect transition="in" filter="wipe(left)">
                                          <p:cBhvr>
                                            <p:cTn id="154" dur="500"/>
                                            <p:tgtEl>
                                              <p:spTgt spid="78"/>
                                            </p:tgtEl>
                                          </p:cBhvr>
                                        </p:animEffect>
                                      </p:childTnLst>
                                    </p:cTn>
                                  </p:par>
                                  <p:par>
                                    <p:cTn id="155" presetID="22" presetClass="entr" presetSubtype="8" fill="hold" nodeType="withEffect">
                                      <p:stCondLst>
                                        <p:cond delay="0"/>
                                      </p:stCondLst>
                                      <p:childTnLst>
                                        <p:set>
                                          <p:cBhvr>
                                            <p:cTn id="156" dur="1" fill="hold">
                                              <p:stCondLst>
                                                <p:cond delay="0"/>
                                              </p:stCondLst>
                                            </p:cTn>
                                            <p:tgtEl>
                                              <p:spTgt spid="81"/>
                                            </p:tgtEl>
                                            <p:attrNameLst>
                                              <p:attrName>style.visibility</p:attrName>
                                            </p:attrNameLst>
                                          </p:cBhvr>
                                          <p:to>
                                            <p:strVal val="visible"/>
                                          </p:to>
                                        </p:set>
                                        <p:animEffect transition="in" filter="wipe(left)">
                                          <p:cBhvr>
                                            <p:cTn id="157" dur="500"/>
                                            <p:tgtEl>
                                              <p:spTgt spid="81"/>
                                            </p:tgtEl>
                                          </p:cBhvr>
                                        </p:animEffect>
                                      </p:childTnLst>
                                    </p:cTn>
                                  </p:par>
                                  <p:par>
                                    <p:cTn id="158" presetID="22" presetClass="entr" presetSubtype="8" fill="hold" nodeType="withEffect">
                                      <p:stCondLst>
                                        <p:cond delay="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par>
                                    <p:cTn id="161" presetID="22" presetClass="entr" presetSubtype="8" fill="hold" nodeType="withEffect">
                                      <p:stCondLst>
                                        <p:cond delay="0"/>
                                      </p:stCondLst>
                                      <p:childTnLst>
                                        <p:set>
                                          <p:cBhvr>
                                            <p:cTn id="162" dur="1" fill="hold">
                                              <p:stCondLst>
                                                <p:cond delay="0"/>
                                              </p:stCondLst>
                                            </p:cTn>
                                            <p:tgtEl>
                                              <p:spTgt spid="84"/>
                                            </p:tgtEl>
                                            <p:attrNameLst>
                                              <p:attrName>style.visibility</p:attrName>
                                            </p:attrNameLst>
                                          </p:cBhvr>
                                          <p:to>
                                            <p:strVal val="visible"/>
                                          </p:to>
                                        </p:set>
                                        <p:animEffect transition="in" filter="wipe(left)">
                                          <p:cBhvr>
                                            <p:cTn id="163" dur="500"/>
                                            <p:tgtEl>
                                              <p:spTgt spid="84"/>
                                            </p:tgtEl>
                                          </p:cBhvr>
                                        </p:animEffect>
                                      </p:childTnLst>
                                    </p:cTn>
                                  </p:par>
                                  <p:par>
                                    <p:cTn id="164" presetID="22" presetClass="entr" presetSubtype="8" fill="hold" nodeType="withEffect">
                                      <p:stCondLst>
                                        <p:cond delay="0"/>
                                      </p:stCondLst>
                                      <p:childTnLst>
                                        <p:set>
                                          <p:cBhvr>
                                            <p:cTn id="165" dur="1" fill="hold">
                                              <p:stCondLst>
                                                <p:cond delay="0"/>
                                              </p:stCondLst>
                                            </p:cTn>
                                            <p:tgtEl>
                                              <p:spTgt spid="86"/>
                                            </p:tgtEl>
                                            <p:attrNameLst>
                                              <p:attrName>style.visibility</p:attrName>
                                            </p:attrNameLst>
                                          </p:cBhvr>
                                          <p:to>
                                            <p:strVal val="visible"/>
                                          </p:to>
                                        </p:set>
                                        <p:animEffect transition="in" filter="wipe(left)">
                                          <p:cBhvr>
                                            <p:cTn id="166" dur="500"/>
                                            <p:tgtEl>
                                              <p:spTgt spid="86"/>
                                            </p:tgtEl>
                                          </p:cBhvr>
                                        </p:animEffect>
                                      </p:childTnLst>
                                    </p:cTn>
                                  </p:par>
                                  <p:par>
                                    <p:cTn id="167" presetID="22" presetClass="entr" presetSubtype="8" fill="hold" nodeType="withEffect">
                                      <p:stCondLst>
                                        <p:cond delay="0"/>
                                      </p:stCondLst>
                                      <p:childTnLst>
                                        <p:set>
                                          <p:cBhvr>
                                            <p:cTn id="168" dur="1" fill="hold">
                                              <p:stCondLst>
                                                <p:cond delay="0"/>
                                              </p:stCondLst>
                                            </p:cTn>
                                            <p:tgtEl>
                                              <p:spTgt spid="89"/>
                                            </p:tgtEl>
                                            <p:attrNameLst>
                                              <p:attrName>style.visibility</p:attrName>
                                            </p:attrNameLst>
                                          </p:cBhvr>
                                          <p:to>
                                            <p:strVal val="visible"/>
                                          </p:to>
                                        </p:set>
                                        <p:animEffect transition="in" filter="wipe(left)">
                                          <p:cBhvr>
                                            <p:cTn id="169"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5" grpId="0"/>
          <p:bldP spid="36" grpId="0"/>
          <p:bldP spid="42" grpId="0"/>
          <p:bldP spid="43" grpId="0"/>
          <p:bldP spid="44" grpId="0"/>
          <p:bldP spid="45" grpId="0"/>
          <p:bldP spid="49" grpId="0"/>
          <p:bldP spid="53" grpId="0"/>
          <p:bldP spid="68" grpId="0"/>
          <p:bldP spid="75"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燕尾形箭头 30">
            <a:extLst>
              <a:ext uri="{FF2B5EF4-FFF2-40B4-BE49-F238E27FC236}">
                <a16:creationId xmlns:a16="http://schemas.microsoft.com/office/drawing/2014/main" id="{28320E0D-95D8-47C5-937F-61FB7DB34A71}"/>
              </a:ext>
            </a:extLst>
          </p:cNvPr>
          <p:cNvSpPr/>
          <p:nvPr/>
        </p:nvSpPr>
        <p:spPr>
          <a:xfrm>
            <a:off x="121434" y="389426"/>
            <a:ext cx="1152128" cy="2286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nvGrpSpPr>
          <p:cNvPr id="2" name="组合 1">
            <a:extLst>
              <a:ext uri="{FF2B5EF4-FFF2-40B4-BE49-F238E27FC236}">
                <a16:creationId xmlns:a16="http://schemas.microsoft.com/office/drawing/2014/main" id="{64085DE2-1197-4DFA-9472-8A9F8919F597}"/>
              </a:ext>
            </a:extLst>
          </p:cNvPr>
          <p:cNvGrpSpPr/>
          <p:nvPr/>
        </p:nvGrpSpPr>
        <p:grpSpPr>
          <a:xfrm>
            <a:off x="311801" y="154865"/>
            <a:ext cx="688693" cy="688693"/>
            <a:chOff x="5252030" y="2008764"/>
            <a:chExt cx="809336" cy="809336"/>
          </a:xfrm>
          <a:solidFill>
            <a:schemeClr val="accent1"/>
          </a:solidFill>
        </p:grpSpPr>
        <p:sp>
          <p:nvSpPr>
            <p:cNvPr id="3" name="椭圆 2">
              <a:extLst>
                <a:ext uri="{FF2B5EF4-FFF2-40B4-BE49-F238E27FC236}">
                  <a16:creationId xmlns:a16="http://schemas.microsoft.com/office/drawing/2014/main" id="{F1A7BAF0-8E66-4F3D-B1BB-5E741E77B038}"/>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 name="椭圆 3">
              <a:extLst>
                <a:ext uri="{FF2B5EF4-FFF2-40B4-BE49-F238E27FC236}">
                  <a16:creationId xmlns:a16="http://schemas.microsoft.com/office/drawing/2014/main" id="{D30495A8-DD92-497B-B1A7-B52D8CC52010}"/>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37">
            <a:extLst>
              <a:ext uri="{FF2B5EF4-FFF2-40B4-BE49-F238E27FC236}">
                <a16:creationId xmlns:a16="http://schemas.microsoft.com/office/drawing/2014/main" id="{A7965A6E-6893-42E9-B14A-7093CBC589FE}"/>
              </a:ext>
            </a:extLst>
          </p:cNvPr>
          <p:cNvSpPr>
            <a:spLocks noChangeArrowheads="1"/>
          </p:cNvSpPr>
          <p:nvPr/>
        </p:nvSpPr>
        <p:spPr bwMode="auto">
          <a:xfrm>
            <a:off x="320613" y="237601"/>
            <a:ext cx="654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400" b="0" dirty="0">
                <a:solidFill>
                  <a:schemeClr val="bg1">
                    <a:lumMod val="95000"/>
                  </a:schemeClr>
                </a:solidFill>
                <a:sym typeface="微软雅黑" panose="020B0503020204020204" pitchFamily="34" charset="-122"/>
              </a:rPr>
              <a:t>非线性论</a:t>
            </a:r>
          </a:p>
        </p:txBody>
      </p:sp>
      <p:sp>
        <p:nvSpPr>
          <p:cNvPr id="6" name="TextBox 40">
            <a:extLst>
              <a:ext uri="{FF2B5EF4-FFF2-40B4-BE49-F238E27FC236}">
                <a16:creationId xmlns:a16="http://schemas.microsoft.com/office/drawing/2014/main" id="{590E96DD-04EF-4BAA-98C8-F7D59FFB06C5}"/>
              </a:ext>
            </a:extLst>
          </p:cNvPr>
          <p:cNvSpPr txBox="1"/>
          <p:nvPr/>
        </p:nvSpPr>
        <p:spPr>
          <a:xfrm>
            <a:off x="1282374" y="376842"/>
            <a:ext cx="1224136" cy="203645"/>
          </a:xfrm>
          <a:prstGeom prst="rect">
            <a:avLst/>
          </a:prstGeom>
          <a:noFill/>
        </p:spPr>
        <p:txBody>
          <a:bodyPr wrap="square" lIns="0" tIns="0" rIns="0" bIns="0" rtlCol="0">
            <a:spAutoFit/>
          </a:bodyPr>
          <a:lstStyle/>
          <a:p>
            <a:pPr algn="ctr">
              <a:lnSpc>
                <a:spcPct val="150000"/>
              </a:lnSpc>
            </a:pPr>
            <a:r>
              <a:rPr lang="zh-CN" altLang="en-US" sz="1000" dirty="0">
                <a:latin typeface="+mj-ea"/>
                <a:ea typeface="+mj-ea"/>
              </a:rPr>
              <a:t>分形理论</a:t>
            </a:r>
            <a:endParaRPr lang="en-US" altLang="zh-CN" sz="1000" dirty="0">
              <a:latin typeface="+mj-ea"/>
              <a:ea typeface="+mj-ea"/>
            </a:endParaRPr>
          </a:p>
        </p:txBody>
      </p:sp>
      <p:sp>
        <p:nvSpPr>
          <p:cNvPr id="7" name="Freeform 5">
            <a:extLst>
              <a:ext uri="{FF2B5EF4-FFF2-40B4-BE49-F238E27FC236}">
                <a16:creationId xmlns:a16="http://schemas.microsoft.com/office/drawing/2014/main" id="{A9FCC22E-35B3-4235-9C35-ADE362ED81C4}"/>
              </a:ext>
            </a:extLst>
          </p:cNvPr>
          <p:cNvSpPr/>
          <p:nvPr/>
        </p:nvSpPr>
        <p:spPr bwMode="auto">
          <a:xfrm>
            <a:off x="1347198" y="372710"/>
            <a:ext cx="177720" cy="260253"/>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 name="Freeform 5">
            <a:extLst>
              <a:ext uri="{FF2B5EF4-FFF2-40B4-BE49-F238E27FC236}">
                <a16:creationId xmlns:a16="http://schemas.microsoft.com/office/drawing/2014/main" id="{9CBFDFFD-016C-4518-B479-65FB4C6023C9}"/>
              </a:ext>
            </a:extLst>
          </p:cNvPr>
          <p:cNvSpPr/>
          <p:nvPr/>
        </p:nvSpPr>
        <p:spPr bwMode="auto">
          <a:xfrm flipH="1">
            <a:off x="2233787" y="363241"/>
            <a:ext cx="177720" cy="26972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 name="TextBox 26">
            <a:extLst>
              <a:ext uri="{FF2B5EF4-FFF2-40B4-BE49-F238E27FC236}">
                <a16:creationId xmlns:a16="http://schemas.microsoft.com/office/drawing/2014/main" id="{F631B9FB-861F-43D9-990B-49CDCF7CF6B4}"/>
              </a:ext>
            </a:extLst>
          </p:cNvPr>
          <p:cNvSpPr txBox="1"/>
          <p:nvPr/>
        </p:nvSpPr>
        <p:spPr>
          <a:xfrm>
            <a:off x="1417758" y="663067"/>
            <a:ext cx="7520167" cy="112697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75000"/>
                    <a:lumOff val="25000"/>
                  </a:schemeClr>
                </a:solidFill>
              </a:rPr>
              <a:t>20</a:t>
            </a:r>
            <a:r>
              <a:rPr lang="zh-CN" altLang="en-US" dirty="0">
                <a:solidFill>
                  <a:schemeClr val="tx1">
                    <a:lumMod val="75000"/>
                    <a:lumOff val="25000"/>
                  </a:schemeClr>
                </a:solidFill>
              </a:rPr>
              <a:t>世纪末，非线性科学的研究方法和理论在金融理论及其实践上的应用，极大的丰富了金融科学量化手段和方法论的研究。无疑，开辟了金融科学量化非线性的新范式的研究领域。</a:t>
            </a:r>
            <a:endParaRPr lang="en-US" altLang="zh-CN" dirty="0">
              <a:solidFill>
                <a:schemeClr val="tx1">
                  <a:lumMod val="75000"/>
                  <a:lumOff val="25000"/>
                </a:schemeClr>
              </a:solidFill>
            </a:endParaRPr>
          </a:p>
          <a:p>
            <a:r>
              <a:rPr lang="zh-CN" altLang="en-US" dirty="0">
                <a:solidFill>
                  <a:schemeClr val="tx1">
                    <a:lumMod val="75000"/>
                    <a:lumOff val="25000"/>
                  </a:schemeClr>
                </a:solidFill>
              </a:rPr>
              <a:t>非线性科学的研究方法和理论，为人们进一步探索金融科学量化的发展，提供了最有力的研究武器。目前研究表明，发展一种将人们能看到的非线性结构并入金融理论和金融经验的研究和应用的过程才刚刚起步，这里有许多工作需要人们去开创、丰富和发展。</a:t>
            </a:r>
            <a:endParaRPr lang="en-US" altLang="zh-CN" dirty="0">
              <a:solidFill>
                <a:schemeClr val="tx1">
                  <a:lumMod val="75000"/>
                  <a:lumOff val="25000"/>
                </a:schemeClr>
              </a:solidFill>
            </a:endParaRPr>
          </a:p>
          <a:p>
            <a:r>
              <a:rPr lang="zh-CN" altLang="zh-CN" dirty="0">
                <a:solidFill>
                  <a:schemeClr val="tx1">
                    <a:lumMod val="75000"/>
                    <a:lumOff val="25000"/>
                  </a:schemeClr>
                </a:solidFill>
              </a:rPr>
              <a:t>分形理论，就是用自相似分形观察世界中貌似杂乱无章毫无秩序的结构，通过数个层次的分型结构，达到深层次的秩序。</a:t>
            </a:r>
          </a:p>
        </p:txBody>
      </p:sp>
      <p:sp>
        <p:nvSpPr>
          <p:cNvPr id="25" name="TextBox 33">
            <a:extLst>
              <a:ext uri="{FF2B5EF4-FFF2-40B4-BE49-F238E27FC236}">
                <a16:creationId xmlns:a16="http://schemas.microsoft.com/office/drawing/2014/main" id="{D8DECCEB-1D78-4A1E-8AE2-C7C7C274CC00}"/>
              </a:ext>
            </a:extLst>
          </p:cNvPr>
          <p:cNvSpPr txBox="1"/>
          <p:nvPr/>
        </p:nvSpPr>
        <p:spPr>
          <a:xfrm>
            <a:off x="251520" y="2483061"/>
            <a:ext cx="2339102"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利用赫斯特指数来判断趋势拐点</a:t>
            </a:r>
          </a:p>
        </p:txBody>
      </p:sp>
      <p:sp>
        <p:nvSpPr>
          <p:cNvPr id="26" name="TextBox 33">
            <a:extLst>
              <a:ext uri="{FF2B5EF4-FFF2-40B4-BE49-F238E27FC236}">
                <a16:creationId xmlns:a16="http://schemas.microsoft.com/office/drawing/2014/main" id="{7A2F022F-209C-4B53-8B22-52B3BCF3F47A}"/>
              </a:ext>
            </a:extLst>
          </p:cNvPr>
          <p:cNvSpPr txBox="1"/>
          <p:nvPr/>
        </p:nvSpPr>
        <p:spPr>
          <a:xfrm>
            <a:off x="251520" y="2739910"/>
            <a:ext cx="4493538" cy="830997"/>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用赫斯特指数并不能精确的告诉我们具体哪一天市场开始反转，</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但大致位置和市场的反转时间惊人的吻合，完全可以把移动赫斯</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特指数低于低位当做市场酝酿反转的一个重要参照指标。</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因此赫斯特指数是描述市场长期记忆性强弱的指标。</a:t>
            </a:r>
            <a:endParaRPr lang="en-US" altLang="zh-CN" sz="1200" b="1" dirty="0">
              <a:latin typeface="微软雅黑" panose="020B0503020204020204" pitchFamily="34" charset="-122"/>
              <a:ea typeface="微软雅黑" panose="020B0503020204020204" pitchFamily="34" charset="-122"/>
            </a:endParaRPr>
          </a:p>
        </p:txBody>
      </p:sp>
      <p:cxnSp>
        <p:nvCxnSpPr>
          <p:cNvPr id="27" name="直接连接符 26">
            <a:extLst>
              <a:ext uri="{FF2B5EF4-FFF2-40B4-BE49-F238E27FC236}">
                <a16:creationId xmlns:a16="http://schemas.microsoft.com/office/drawing/2014/main" id="{16DDC111-6F84-4E34-A313-7517B35F79FE}"/>
              </a:ext>
            </a:extLst>
          </p:cNvPr>
          <p:cNvCxnSpPr/>
          <p:nvPr/>
        </p:nvCxnSpPr>
        <p:spPr>
          <a:xfrm>
            <a:off x="4745058" y="2543608"/>
            <a:ext cx="0" cy="1996739"/>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8" name="图片 27">
            <a:extLst>
              <a:ext uri="{FF2B5EF4-FFF2-40B4-BE49-F238E27FC236}">
                <a16:creationId xmlns:a16="http://schemas.microsoft.com/office/drawing/2014/main" id="{60485231-079A-4517-AD26-274AA2C8A57D}"/>
              </a:ext>
            </a:extLst>
          </p:cNvPr>
          <p:cNvPicPr>
            <a:picLocks noChangeAspect="1"/>
          </p:cNvPicPr>
          <p:nvPr/>
        </p:nvPicPr>
        <p:blipFill>
          <a:blip r:embed="rId2"/>
          <a:stretch>
            <a:fillRect/>
          </a:stretch>
        </p:blipFill>
        <p:spPr>
          <a:xfrm>
            <a:off x="4932040" y="2543608"/>
            <a:ext cx="4060646" cy="1996739"/>
          </a:xfrm>
          <a:prstGeom prst="rect">
            <a:avLst/>
          </a:prstGeom>
        </p:spPr>
      </p:pic>
    </p:spTree>
    <p:extLst>
      <p:ext uri="{BB962C8B-B14F-4D97-AF65-F5344CB8AC3E}">
        <p14:creationId xmlns:p14="http://schemas.microsoft.com/office/powerpoint/2010/main" val="427552691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accel="52000" fill="hold" nodeType="click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200" fill="hold"/>
                                            <p:tgtEl>
                                              <p:spTgt spid="2"/>
                                            </p:tgtEl>
                                            <p:attrNameLst>
                                              <p:attrName>ppt_x</p:attrName>
                                            </p:attrNameLst>
                                          </p:cBhvr>
                                          <p:tavLst>
                                            <p:tav tm="0">
                                              <p:val>
                                                <p:strVal val="1+#ppt_w/2"/>
                                              </p:val>
                                            </p:tav>
                                            <p:tav tm="100000">
                                              <p:val>
                                                <p:strVal val="#ppt_x"/>
                                              </p:val>
                                            </p:tav>
                                          </p:tavLst>
                                        </p:anim>
                                        <p:anim calcmode="lin" valueType="num" p14:bounceEnd="38000">
                                          <p:cBhvr additive="base">
                                            <p:cTn id="8" dur="200" fill="hold"/>
                                            <p:tgtEl>
                                              <p:spTgt spid="2"/>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200" fill="hold"/>
                                            <p:tgtEl>
                                              <p:spTgt spid="5"/>
                                            </p:tgtEl>
                                            <p:attrNameLst>
                                              <p:attrName>ppt_w</p:attrName>
                                            </p:attrNameLst>
                                          </p:cBhvr>
                                          <p:tavLst>
                                            <p:tav tm="0">
                                              <p:val>
                                                <p:fltVal val="0"/>
                                              </p:val>
                                            </p:tav>
                                            <p:tav tm="100000">
                                              <p:val>
                                                <p:strVal val="#ppt_w"/>
                                              </p:val>
                                            </p:tav>
                                          </p:tavLst>
                                        </p:anim>
                                        <p:anim calcmode="lin" valueType="num">
                                          <p:cBhvr>
                                            <p:cTn id="12" dur="200" fill="hold"/>
                                            <p:tgtEl>
                                              <p:spTgt spid="5"/>
                                            </p:tgtEl>
                                            <p:attrNameLst>
                                              <p:attrName>ppt_h</p:attrName>
                                            </p:attrNameLst>
                                          </p:cBhvr>
                                          <p:tavLst>
                                            <p:tav tm="0">
                                              <p:val>
                                                <p:fltVal val="0"/>
                                              </p:val>
                                            </p:tav>
                                            <p:tav tm="100000">
                                              <p:val>
                                                <p:strVal val="#ppt_h"/>
                                              </p:val>
                                            </p:tav>
                                          </p:tavLst>
                                        </p:anim>
                                        <p:animEffect transition="in" filter="fade">
                                          <p:cBhvr>
                                            <p:cTn id="13" dur="200"/>
                                            <p:tgtEl>
                                              <p:spTgt spid="5"/>
                                            </p:tgtEl>
                                          </p:cBhvr>
                                        </p:animEffect>
                                      </p:childTnLst>
                                    </p:cTn>
                                  </p:par>
                                </p:childTnLst>
                              </p:cTn>
                            </p:par>
                            <p:par>
                              <p:cTn id="14" fill="hold">
                                <p:stCondLst>
                                  <p:cond delay="200"/>
                                </p:stCondLst>
                                <p:childTnLst>
                                  <p:par>
                                    <p:cTn id="15" presetID="16" presetClass="entr" presetSubtype="2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Horizontal)">
                                          <p:cBhvr>
                                            <p:cTn id="17" dur="500"/>
                                            <p:tgtEl>
                                              <p:spTgt spid="7"/>
                                            </p:tgtEl>
                                          </p:cBhvr>
                                        </p:animEffect>
                                      </p:childTnLst>
                                    </p:cTn>
                                  </p:par>
                                  <p:par>
                                    <p:cTn id="18" presetID="16" presetClass="entr" presetSubtype="2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Horizontal)">
                                          <p:cBhvr>
                                            <p:cTn id="20" dur="500"/>
                                            <p:tgtEl>
                                              <p:spTgt spid="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1000"/>
                                            <p:tgtEl>
                                              <p:spTgt spid="21"/>
                                            </p:tgtEl>
                                          </p:cBhvr>
                                        </p:animEffect>
                                      </p:childTnLst>
                                    </p:cTn>
                                  </p:par>
                                </p:childTnLst>
                              </p:cTn>
                            </p:par>
                            <p:par>
                              <p:cTn id="30" fill="hold">
                                <p:stCondLst>
                                  <p:cond delay="1200"/>
                                </p:stCondLst>
                                <p:childTnLst>
                                  <p:par>
                                    <p:cTn id="31" presetID="22" presetClass="entr" presetSubtype="4"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down)">
                                          <p:cBhvr>
                                            <p:cTn id="33" dur="500"/>
                                            <p:tgtEl>
                                              <p:spTgt spid="2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right)">
                                          <p:cBhvr>
                                            <p:cTn id="36" dur="500"/>
                                            <p:tgtEl>
                                              <p:spTgt spid="2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right)">
                                          <p:cBhvr>
                                            <p:cTn id="39" dur="500"/>
                                            <p:tgtEl>
                                              <p:spTgt spid="26"/>
                                            </p:tgtEl>
                                          </p:cBhvr>
                                        </p:animEffect>
                                      </p:childTnLst>
                                    </p:cTn>
                                  </p:par>
                                  <p:par>
                                    <p:cTn id="40" presetID="22" presetClass="entr" presetSubtype="2"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righ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p:bldP spid="6" grpId="0"/>
          <p:bldP spid="7" grpId="0" animBg="1"/>
          <p:bldP spid="8" grpId="0" animBg="1"/>
          <p:bldP spid="9" grpId="0"/>
          <p:bldP spid="25" grpId="0"/>
          <p:bldP spid="26"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accel="52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 fill="hold"/>
                                            <p:tgtEl>
                                              <p:spTgt spid="2"/>
                                            </p:tgtEl>
                                            <p:attrNameLst>
                                              <p:attrName>ppt_x</p:attrName>
                                            </p:attrNameLst>
                                          </p:cBhvr>
                                          <p:tavLst>
                                            <p:tav tm="0">
                                              <p:val>
                                                <p:strVal val="1+#ppt_w/2"/>
                                              </p:val>
                                            </p:tav>
                                            <p:tav tm="100000">
                                              <p:val>
                                                <p:strVal val="#ppt_x"/>
                                              </p:val>
                                            </p:tav>
                                          </p:tavLst>
                                        </p:anim>
                                        <p:anim calcmode="lin" valueType="num">
                                          <p:cBhvr additive="base">
                                            <p:cTn id="8" dur="200" fill="hold"/>
                                            <p:tgtEl>
                                              <p:spTgt spid="2"/>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200" fill="hold"/>
                                            <p:tgtEl>
                                              <p:spTgt spid="5"/>
                                            </p:tgtEl>
                                            <p:attrNameLst>
                                              <p:attrName>ppt_w</p:attrName>
                                            </p:attrNameLst>
                                          </p:cBhvr>
                                          <p:tavLst>
                                            <p:tav tm="0">
                                              <p:val>
                                                <p:fltVal val="0"/>
                                              </p:val>
                                            </p:tav>
                                            <p:tav tm="100000">
                                              <p:val>
                                                <p:strVal val="#ppt_w"/>
                                              </p:val>
                                            </p:tav>
                                          </p:tavLst>
                                        </p:anim>
                                        <p:anim calcmode="lin" valueType="num">
                                          <p:cBhvr>
                                            <p:cTn id="12" dur="200" fill="hold"/>
                                            <p:tgtEl>
                                              <p:spTgt spid="5"/>
                                            </p:tgtEl>
                                            <p:attrNameLst>
                                              <p:attrName>ppt_h</p:attrName>
                                            </p:attrNameLst>
                                          </p:cBhvr>
                                          <p:tavLst>
                                            <p:tav tm="0">
                                              <p:val>
                                                <p:fltVal val="0"/>
                                              </p:val>
                                            </p:tav>
                                            <p:tav tm="100000">
                                              <p:val>
                                                <p:strVal val="#ppt_h"/>
                                              </p:val>
                                            </p:tav>
                                          </p:tavLst>
                                        </p:anim>
                                        <p:animEffect transition="in" filter="fade">
                                          <p:cBhvr>
                                            <p:cTn id="13" dur="200"/>
                                            <p:tgtEl>
                                              <p:spTgt spid="5"/>
                                            </p:tgtEl>
                                          </p:cBhvr>
                                        </p:animEffect>
                                      </p:childTnLst>
                                    </p:cTn>
                                  </p:par>
                                </p:childTnLst>
                              </p:cTn>
                            </p:par>
                            <p:par>
                              <p:cTn id="14" fill="hold">
                                <p:stCondLst>
                                  <p:cond delay="200"/>
                                </p:stCondLst>
                                <p:childTnLst>
                                  <p:par>
                                    <p:cTn id="15" presetID="16" presetClass="entr" presetSubtype="2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Horizontal)">
                                          <p:cBhvr>
                                            <p:cTn id="17" dur="500"/>
                                            <p:tgtEl>
                                              <p:spTgt spid="7"/>
                                            </p:tgtEl>
                                          </p:cBhvr>
                                        </p:animEffect>
                                      </p:childTnLst>
                                    </p:cTn>
                                  </p:par>
                                  <p:par>
                                    <p:cTn id="18" presetID="16" presetClass="entr" presetSubtype="2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Horizontal)">
                                          <p:cBhvr>
                                            <p:cTn id="20" dur="500"/>
                                            <p:tgtEl>
                                              <p:spTgt spid="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1000"/>
                                            <p:tgtEl>
                                              <p:spTgt spid="21"/>
                                            </p:tgtEl>
                                          </p:cBhvr>
                                        </p:animEffect>
                                      </p:childTnLst>
                                    </p:cTn>
                                  </p:par>
                                </p:childTnLst>
                              </p:cTn>
                            </p:par>
                            <p:par>
                              <p:cTn id="30" fill="hold">
                                <p:stCondLst>
                                  <p:cond delay="1200"/>
                                </p:stCondLst>
                                <p:childTnLst>
                                  <p:par>
                                    <p:cTn id="31" presetID="22" presetClass="entr" presetSubtype="4"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down)">
                                          <p:cBhvr>
                                            <p:cTn id="33" dur="500"/>
                                            <p:tgtEl>
                                              <p:spTgt spid="2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right)">
                                          <p:cBhvr>
                                            <p:cTn id="36" dur="500"/>
                                            <p:tgtEl>
                                              <p:spTgt spid="2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right)">
                                          <p:cBhvr>
                                            <p:cTn id="39" dur="500"/>
                                            <p:tgtEl>
                                              <p:spTgt spid="26"/>
                                            </p:tgtEl>
                                          </p:cBhvr>
                                        </p:animEffect>
                                      </p:childTnLst>
                                    </p:cTn>
                                  </p:par>
                                  <p:par>
                                    <p:cTn id="40" presetID="22" presetClass="entr" presetSubtype="2"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righ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p:bldP spid="6" grpId="0"/>
          <p:bldP spid="7" grpId="0" animBg="1"/>
          <p:bldP spid="8" grpId="0" animBg="1"/>
          <p:bldP spid="9" grpId="0"/>
          <p:bldP spid="25" grpId="0"/>
          <p:bldP spid="26"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333F67C-9DFC-421B-8326-816294A4E428}"/>
              </a:ext>
            </a:extLst>
          </p:cNvPr>
          <p:cNvGrpSpPr/>
          <p:nvPr/>
        </p:nvGrpSpPr>
        <p:grpSpPr>
          <a:xfrm>
            <a:off x="1677194" y="867597"/>
            <a:ext cx="2851220" cy="2851213"/>
            <a:chOff x="304800" y="673100"/>
            <a:chExt cx="4000500" cy="4000500"/>
          </a:xfrm>
          <a:effectLst>
            <a:outerShdw blurRad="444500" dist="254000" dir="8100000" algn="tr" rotWithShape="0">
              <a:prstClr val="black">
                <a:alpha val="50000"/>
              </a:prstClr>
            </a:outerShdw>
          </a:effectLst>
        </p:grpSpPr>
        <p:sp>
          <p:nvSpPr>
            <p:cNvPr id="4" name="同心圆 3">
              <a:extLst>
                <a:ext uri="{FF2B5EF4-FFF2-40B4-BE49-F238E27FC236}">
                  <a16:creationId xmlns:a16="http://schemas.microsoft.com/office/drawing/2014/main" id="{9DC22BB7-A4A0-48C5-B877-FECC7C99A534}"/>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 name="椭圆 4">
              <a:extLst>
                <a:ext uri="{FF2B5EF4-FFF2-40B4-BE49-F238E27FC236}">
                  <a16:creationId xmlns:a16="http://schemas.microsoft.com/office/drawing/2014/main" id="{A38F9EA2-8881-48BB-BCB3-3B9C770E4119}"/>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 name="组合 5">
            <a:extLst>
              <a:ext uri="{FF2B5EF4-FFF2-40B4-BE49-F238E27FC236}">
                <a16:creationId xmlns:a16="http://schemas.microsoft.com/office/drawing/2014/main" id="{5A2EFFC9-5510-4A99-A794-F3BA1D2C865B}"/>
              </a:ext>
            </a:extLst>
          </p:cNvPr>
          <p:cNvGrpSpPr/>
          <p:nvPr/>
        </p:nvGrpSpPr>
        <p:grpSpPr>
          <a:xfrm>
            <a:off x="3916485" y="2762571"/>
            <a:ext cx="656312" cy="656311"/>
            <a:chOff x="304800" y="673100"/>
            <a:chExt cx="4000500" cy="4000500"/>
          </a:xfrm>
          <a:effectLst>
            <a:outerShdw blurRad="444500" dist="254000" dir="8100000" algn="tr" rotWithShape="0">
              <a:prstClr val="black">
                <a:alpha val="50000"/>
              </a:prstClr>
            </a:outerShdw>
          </a:effectLst>
        </p:grpSpPr>
        <p:sp>
          <p:nvSpPr>
            <p:cNvPr id="7" name="同心圆 6">
              <a:extLst>
                <a:ext uri="{FF2B5EF4-FFF2-40B4-BE49-F238E27FC236}">
                  <a16:creationId xmlns:a16="http://schemas.microsoft.com/office/drawing/2014/main" id="{623C50F5-7AB8-4E76-A006-C86567D60D37}"/>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8" name="椭圆 7">
              <a:extLst>
                <a:ext uri="{FF2B5EF4-FFF2-40B4-BE49-F238E27FC236}">
                  <a16:creationId xmlns:a16="http://schemas.microsoft.com/office/drawing/2014/main" id="{B2900E31-2472-4C9E-8FA7-B7E7DE656F98}"/>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9" name="组合 8">
            <a:extLst>
              <a:ext uri="{FF2B5EF4-FFF2-40B4-BE49-F238E27FC236}">
                <a16:creationId xmlns:a16="http://schemas.microsoft.com/office/drawing/2014/main" id="{64EAAB04-BEC6-4FC9-B5F2-A783384E62A4}"/>
              </a:ext>
            </a:extLst>
          </p:cNvPr>
          <p:cNvGrpSpPr/>
          <p:nvPr/>
        </p:nvGrpSpPr>
        <p:grpSpPr>
          <a:xfrm>
            <a:off x="2122202" y="1330457"/>
            <a:ext cx="282390" cy="282389"/>
            <a:chOff x="304800" y="673100"/>
            <a:chExt cx="4000500" cy="4000500"/>
          </a:xfrm>
          <a:effectLst>
            <a:outerShdw blurRad="444500" dist="254000" dir="8100000" algn="tr" rotWithShape="0">
              <a:prstClr val="black">
                <a:alpha val="50000"/>
              </a:prstClr>
            </a:outerShdw>
          </a:effectLst>
        </p:grpSpPr>
        <p:sp>
          <p:nvSpPr>
            <p:cNvPr id="10" name="同心圆 9">
              <a:extLst>
                <a:ext uri="{FF2B5EF4-FFF2-40B4-BE49-F238E27FC236}">
                  <a16:creationId xmlns:a16="http://schemas.microsoft.com/office/drawing/2014/main" id="{F6BF7194-FA07-442D-9496-6E6306412443}"/>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1" name="椭圆 10">
              <a:extLst>
                <a:ext uri="{FF2B5EF4-FFF2-40B4-BE49-F238E27FC236}">
                  <a16:creationId xmlns:a16="http://schemas.microsoft.com/office/drawing/2014/main" id="{F1262396-EE24-401C-8124-E058B0779CB2}"/>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2" name="组合 11">
            <a:extLst>
              <a:ext uri="{FF2B5EF4-FFF2-40B4-BE49-F238E27FC236}">
                <a16:creationId xmlns:a16="http://schemas.microsoft.com/office/drawing/2014/main" id="{FAFAF8C5-CCFD-4413-B63D-E81032EC60EC}"/>
              </a:ext>
            </a:extLst>
          </p:cNvPr>
          <p:cNvGrpSpPr/>
          <p:nvPr/>
        </p:nvGrpSpPr>
        <p:grpSpPr>
          <a:xfrm>
            <a:off x="3609333" y="3701748"/>
            <a:ext cx="328649" cy="328648"/>
            <a:chOff x="304800" y="673100"/>
            <a:chExt cx="4000500" cy="4000500"/>
          </a:xfrm>
          <a:effectLst>
            <a:outerShdw blurRad="444500" dist="254000" dir="8100000" algn="tr" rotWithShape="0">
              <a:prstClr val="black">
                <a:alpha val="50000"/>
              </a:prstClr>
            </a:outerShdw>
          </a:effectLst>
        </p:grpSpPr>
        <p:sp>
          <p:nvSpPr>
            <p:cNvPr id="13" name="同心圆 12">
              <a:extLst>
                <a:ext uri="{FF2B5EF4-FFF2-40B4-BE49-F238E27FC236}">
                  <a16:creationId xmlns:a16="http://schemas.microsoft.com/office/drawing/2014/main" id="{8D1ED838-A003-48CF-A25C-D56F8823763C}"/>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4" name="椭圆 13">
              <a:extLst>
                <a:ext uri="{FF2B5EF4-FFF2-40B4-BE49-F238E27FC236}">
                  <a16:creationId xmlns:a16="http://schemas.microsoft.com/office/drawing/2014/main" id="{CEE353E6-D123-419A-9432-13311AD34F7F}"/>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5" name="组合 14">
            <a:extLst>
              <a:ext uri="{FF2B5EF4-FFF2-40B4-BE49-F238E27FC236}">
                <a16:creationId xmlns:a16="http://schemas.microsoft.com/office/drawing/2014/main" id="{2754131B-4E38-41E0-8456-5F20ED1F3760}"/>
              </a:ext>
            </a:extLst>
          </p:cNvPr>
          <p:cNvGrpSpPr/>
          <p:nvPr/>
        </p:nvGrpSpPr>
        <p:grpSpPr>
          <a:xfrm>
            <a:off x="3265607" y="760237"/>
            <a:ext cx="343725" cy="343724"/>
            <a:chOff x="304800" y="673100"/>
            <a:chExt cx="4000500" cy="4000500"/>
          </a:xfrm>
          <a:effectLst>
            <a:outerShdw blurRad="444500" dist="254000" dir="8100000" algn="tr" rotWithShape="0">
              <a:prstClr val="black">
                <a:alpha val="50000"/>
              </a:prstClr>
            </a:outerShdw>
          </a:effectLst>
        </p:grpSpPr>
        <p:sp>
          <p:nvSpPr>
            <p:cNvPr id="16" name="同心圆 15">
              <a:extLst>
                <a:ext uri="{FF2B5EF4-FFF2-40B4-BE49-F238E27FC236}">
                  <a16:creationId xmlns:a16="http://schemas.microsoft.com/office/drawing/2014/main" id="{BC4AC39E-5036-48B8-98F6-F1BA4E11AC8E}"/>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7" name="椭圆 16">
              <a:extLst>
                <a:ext uri="{FF2B5EF4-FFF2-40B4-BE49-F238E27FC236}">
                  <a16:creationId xmlns:a16="http://schemas.microsoft.com/office/drawing/2014/main" id="{48216DDC-4227-4910-B10C-357E67CD77B6}"/>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8" name="组合 17">
            <a:extLst>
              <a:ext uri="{FF2B5EF4-FFF2-40B4-BE49-F238E27FC236}">
                <a16:creationId xmlns:a16="http://schemas.microsoft.com/office/drawing/2014/main" id="{45BA7485-096E-49B1-92A6-57FB2BCA4927}"/>
              </a:ext>
            </a:extLst>
          </p:cNvPr>
          <p:cNvGrpSpPr/>
          <p:nvPr/>
        </p:nvGrpSpPr>
        <p:grpSpPr>
          <a:xfrm>
            <a:off x="1574266" y="3478657"/>
            <a:ext cx="218415" cy="218414"/>
            <a:chOff x="304800" y="673100"/>
            <a:chExt cx="4000500" cy="4000500"/>
          </a:xfrm>
          <a:effectLst>
            <a:outerShdw blurRad="444500" dist="254000" dir="8100000" algn="tr" rotWithShape="0">
              <a:prstClr val="black">
                <a:alpha val="50000"/>
              </a:prstClr>
            </a:outerShdw>
          </a:effectLst>
        </p:grpSpPr>
        <p:sp>
          <p:nvSpPr>
            <p:cNvPr id="19" name="同心圆 18">
              <a:extLst>
                <a:ext uri="{FF2B5EF4-FFF2-40B4-BE49-F238E27FC236}">
                  <a16:creationId xmlns:a16="http://schemas.microsoft.com/office/drawing/2014/main" id="{FBD3F993-3668-44ED-A40F-E5DA92949888}"/>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a:extLst>
                <a:ext uri="{FF2B5EF4-FFF2-40B4-BE49-F238E27FC236}">
                  <a16:creationId xmlns:a16="http://schemas.microsoft.com/office/drawing/2014/main" id="{16228BC3-4B37-4178-8B3B-FCC833431326}"/>
                </a:ext>
              </a:extLst>
            </p:cNvPr>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Group 30">
            <a:extLst>
              <a:ext uri="{FF2B5EF4-FFF2-40B4-BE49-F238E27FC236}">
                <a16:creationId xmlns:a16="http://schemas.microsoft.com/office/drawing/2014/main" id="{185FDFD1-824D-452A-A581-7C2FA5D93990}"/>
              </a:ext>
            </a:extLst>
          </p:cNvPr>
          <p:cNvGrpSpPr/>
          <p:nvPr/>
        </p:nvGrpSpPr>
        <p:grpSpPr>
          <a:xfrm>
            <a:off x="2896394" y="1518832"/>
            <a:ext cx="576066" cy="491765"/>
            <a:chOff x="3440113" y="1050925"/>
            <a:chExt cx="390525" cy="333376"/>
          </a:xfrm>
          <a:solidFill>
            <a:schemeClr val="accent1"/>
          </a:solidFill>
        </p:grpSpPr>
        <p:sp>
          <p:nvSpPr>
            <p:cNvPr id="22" name="Freeform 8">
              <a:extLst>
                <a:ext uri="{FF2B5EF4-FFF2-40B4-BE49-F238E27FC236}">
                  <a16:creationId xmlns:a16="http://schemas.microsoft.com/office/drawing/2014/main" id="{54A25E16-48A1-41E6-968C-2EBFCD2091E0}"/>
                </a:ext>
              </a:extLst>
            </p:cNvPr>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Rectangle 9">
              <a:extLst>
                <a:ext uri="{FF2B5EF4-FFF2-40B4-BE49-F238E27FC236}">
                  <a16:creationId xmlns:a16="http://schemas.microsoft.com/office/drawing/2014/main" id="{5B4EA7D9-5CD4-42D5-BD2E-BBF47168A7FB}"/>
                </a:ext>
              </a:extLst>
            </p:cNvPr>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4" name="Freeform 10">
              <a:extLst>
                <a:ext uri="{FF2B5EF4-FFF2-40B4-BE49-F238E27FC236}">
                  <a16:creationId xmlns:a16="http://schemas.microsoft.com/office/drawing/2014/main" id="{3381AA41-D1B7-4718-B9F3-283DC9A17390}"/>
                </a:ext>
              </a:extLst>
            </p:cNvPr>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11">
              <a:extLst>
                <a:ext uri="{FF2B5EF4-FFF2-40B4-BE49-F238E27FC236}">
                  <a16:creationId xmlns:a16="http://schemas.microsoft.com/office/drawing/2014/main" id="{D78E144B-F8CC-4147-901E-1B07309D2546}"/>
                </a:ext>
              </a:extLst>
            </p:cNvPr>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12">
              <a:extLst>
                <a:ext uri="{FF2B5EF4-FFF2-40B4-BE49-F238E27FC236}">
                  <a16:creationId xmlns:a16="http://schemas.microsoft.com/office/drawing/2014/main" id="{F0EA3DBB-8A41-46B8-A8A7-EE9FF8F69A2F}"/>
                </a:ext>
              </a:extLst>
            </p:cNvPr>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13">
              <a:extLst>
                <a:ext uri="{FF2B5EF4-FFF2-40B4-BE49-F238E27FC236}">
                  <a16:creationId xmlns:a16="http://schemas.microsoft.com/office/drawing/2014/main" id="{8EF4478E-CBCE-496B-AD28-1B6D589E9CEA}"/>
                </a:ext>
              </a:extLst>
            </p:cNvPr>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8" name="矩形 1">
            <a:extLst>
              <a:ext uri="{FF2B5EF4-FFF2-40B4-BE49-F238E27FC236}">
                <a16:creationId xmlns:a16="http://schemas.microsoft.com/office/drawing/2014/main" id="{ECA08543-EAC8-4329-9578-2F2CE0368D4B}"/>
              </a:ext>
            </a:extLst>
          </p:cNvPr>
          <p:cNvSpPr>
            <a:spLocks noChangeArrowheads="1"/>
          </p:cNvSpPr>
          <p:nvPr/>
        </p:nvSpPr>
        <p:spPr bwMode="auto">
          <a:xfrm>
            <a:off x="2394255" y="2192258"/>
            <a:ext cx="1568939"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500" b="1" dirty="0">
                <a:latin typeface="微软雅黑" panose="020B0503020204020204" pitchFamily="34" charset="-122"/>
                <a:ea typeface="微软雅黑" panose="020B0503020204020204" pitchFamily="34" charset="-122"/>
              </a:rPr>
              <a:t>下一堂课更精彩</a:t>
            </a:r>
            <a:endParaRPr lang="zh-CN" altLang="zh-CN" sz="1500" b="1" dirty="0">
              <a:latin typeface="微软雅黑" panose="020B0503020204020204" pitchFamily="34" charset="-122"/>
              <a:ea typeface="微软雅黑" panose="020B0503020204020204" pitchFamily="34" charset="-122"/>
            </a:endParaRPr>
          </a:p>
        </p:txBody>
      </p:sp>
      <p:sp>
        <p:nvSpPr>
          <p:cNvPr id="29" name="TextBox 28">
            <a:extLst>
              <a:ext uri="{FF2B5EF4-FFF2-40B4-BE49-F238E27FC236}">
                <a16:creationId xmlns:a16="http://schemas.microsoft.com/office/drawing/2014/main" id="{23FF4F7B-7B22-42AA-900E-C4709FCFD151}"/>
              </a:ext>
            </a:extLst>
          </p:cNvPr>
          <p:cNvSpPr txBox="1"/>
          <p:nvPr/>
        </p:nvSpPr>
        <p:spPr>
          <a:xfrm>
            <a:off x="5879002" y="2061332"/>
            <a:ext cx="2743994" cy="400110"/>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下一课会讲到</a:t>
            </a:r>
            <a:endParaRPr lang="zh-CN" altLang="en-US" sz="2000" b="0" dirty="0">
              <a:solidFill>
                <a:schemeClr val="accent1"/>
              </a:solidFill>
              <a:latin typeface="微软雅黑" panose="020B0503020204020204" pitchFamily="34" charset="-122"/>
              <a:ea typeface="微软雅黑" panose="020B0503020204020204" pitchFamily="34" charset="-122"/>
            </a:endParaRPr>
          </a:p>
        </p:txBody>
      </p:sp>
      <p:sp>
        <p:nvSpPr>
          <p:cNvPr id="30" name="TextBox 22">
            <a:extLst>
              <a:ext uri="{FF2B5EF4-FFF2-40B4-BE49-F238E27FC236}">
                <a16:creationId xmlns:a16="http://schemas.microsoft.com/office/drawing/2014/main" id="{F1472658-78BC-4C7E-A151-3292E819ED3F}"/>
              </a:ext>
            </a:extLst>
          </p:cNvPr>
          <p:cNvSpPr txBox="1"/>
          <p:nvPr/>
        </p:nvSpPr>
        <p:spPr>
          <a:xfrm>
            <a:off x="5884272" y="2558377"/>
            <a:ext cx="2802528" cy="897917"/>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l" fontAlgn="auto">
              <a:spcBef>
                <a:spcPts val="0"/>
              </a:spcBef>
              <a:defRPr/>
            </a:pPr>
            <a:r>
              <a:rPr kumimoji="0" lang="zh-CN" altLang="en-US" sz="1150" b="0" i="0" u="none" strike="noStrike" kern="0" cap="none" spc="0" normalizeH="0" baseline="0" noProof="1">
                <a:ln>
                  <a:noFill/>
                </a:ln>
                <a:solidFill>
                  <a:schemeClr val="tx1">
                    <a:lumMod val="65000"/>
                    <a:lumOff val="35000"/>
                  </a:schemeClr>
                </a:solidFill>
                <a:effectLst/>
                <a:uLnTx/>
                <a:uFillTx/>
              </a:rPr>
              <a:t>量化投资的理论背后会有众多的模型，这些模型各式各样，下一课会讲述这些分析模型的种类，交易模型的种类，以及这些模型所能解决现实中的那些问题。</a:t>
            </a:r>
            <a:endParaRPr lang="en-US" altLang="zh-CN" sz="1150" b="0" kern="0" noProof="1">
              <a:solidFill>
                <a:schemeClr val="tx1">
                  <a:lumMod val="65000"/>
                  <a:lumOff val="35000"/>
                </a:schemeClr>
              </a:solidFill>
            </a:endParaRPr>
          </a:p>
        </p:txBody>
      </p:sp>
      <p:grpSp>
        <p:nvGrpSpPr>
          <p:cNvPr id="31" name="组合 30">
            <a:extLst>
              <a:ext uri="{FF2B5EF4-FFF2-40B4-BE49-F238E27FC236}">
                <a16:creationId xmlns:a16="http://schemas.microsoft.com/office/drawing/2014/main" id="{2A8D48C5-A22D-4014-9CAA-A4B60F856282}"/>
              </a:ext>
            </a:extLst>
          </p:cNvPr>
          <p:cNvGrpSpPr/>
          <p:nvPr/>
        </p:nvGrpSpPr>
        <p:grpSpPr>
          <a:xfrm>
            <a:off x="4987122" y="911101"/>
            <a:ext cx="998801" cy="998801"/>
            <a:chOff x="5252030" y="2008764"/>
            <a:chExt cx="809336" cy="809336"/>
          </a:xfrm>
          <a:solidFill>
            <a:schemeClr val="accent1"/>
          </a:solidFill>
        </p:grpSpPr>
        <p:sp>
          <p:nvSpPr>
            <p:cNvPr id="32" name="椭圆 31">
              <a:extLst>
                <a:ext uri="{FF2B5EF4-FFF2-40B4-BE49-F238E27FC236}">
                  <a16:creationId xmlns:a16="http://schemas.microsoft.com/office/drawing/2014/main" id="{8E6EEF2C-96AD-4C93-83CC-EF599B094624}"/>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3" name="椭圆 32">
              <a:extLst>
                <a:ext uri="{FF2B5EF4-FFF2-40B4-BE49-F238E27FC236}">
                  <a16:creationId xmlns:a16="http://schemas.microsoft.com/office/drawing/2014/main" id="{5C735A95-7085-47A0-957B-CF43D142EC17}"/>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2CBC38BC-DCF0-45A3-83B2-0E4D5CAC40C8}"/>
              </a:ext>
            </a:extLst>
          </p:cNvPr>
          <p:cNvGrpSpPr/>
          <p:nvPr/>
        </p:nvGrpSpPr>
        <p:grpSpPr>
          <a:xfrm>
            <a:off x="875349" y="1313161"/>
            <a:ext cx="1146259" cy="1146259"/>
            <a:chOff x="5252030" y="2008764"/>
            <a:chExt cx="809336" cy="809336"/>
          </a:xfrm>
          <a:solidFill>
            <a:schemeClr val="accent1"/>
          </a:solidFill>
        </p:grpSpPr>
        <p:sp>
          <p:nvSpPr>
            <p:cNvPr id="35" name="椭圆 34">
              <a:extLst>
                <a:ext uri="{FF2B5EF4-FFF2-40B4-BE49-F238E27FC236}">
                  <a16:creationId xmlns:a16="http://schemas.microsoft.com/office/drawing/2014/main" id="{BCE19962-DC88-41DE-8EE2-50D1C1980F71}"/>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6" name="椭圆 35">
              <a:extLst>
                <a:ext uri="{FF2B5EF4-FFF2-40B4-BE49-F238E27FC236}">
                  <a16:creationId xmlns:a16="http://schemas.microsoft.com/office/drawing/2014/main" id="{ECBFA185-01E2-4959-BEB7-051ED2A89114}"/>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2EB7EDE3-5D83-4C55-B779-FDE60B7110D3}"/>
              </a:ext>
            </a:extLst>
          </p:cNvPr>
          <p:cNvGrpSpPr/>
          <p:nvPr/>
        </p:nvGrpSpPr>
        <p:grpSpPr>
          <a:xfrm>
            <a:off x="921970" y="2960078"/>
            <a:ext cx="444479" cy="444479"/>
            <a:chOff x="5252030" y="2008764"/>
            <a:chExt cx="809336" cy="809336"/>
          </a:xfrm>
          <a:solidFill>
            <a:schemeClr val="accent2"/>
          </a:solidFill>
        </p:grpSpPr>
        <p:sp>
          <p:nvSpPr>
            <p:cNvPr id="38" name="椭圆 37">
              <a:extLst>
                <a:ext uri="{FF2B5EF4-FFF2-40B4-BE49-F238E27FC236}">
                  <a16:creationId xmlns:a16="http://schemas.microsoft.com/office/drawing/2014/main" id="{AB55A61F-5C75-48F4-8A04-CE4501D03277}"/>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9" name="椭圆 38">
              <a:extLst>
                <a:ext uri="{FF2B5EF4-FFF2-40B4-BE49-F238E27FC236}">
                  <a16:creationId xmlns:a16="http://schemas.microsoft.com/office/drawing/2014/main" id="{BF2BE373-77FF-4CFF-A337-D04D98494A25}"/>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26338002-23E4-4441-943F-D0237C84F86C}"/>
              </a:ext>
            </a:extLst>
          </p:cNvPr>
          <p:cNvGrpSpPr/>
          <p:nvPr/>
        </p:nvGrpSpPr>
        <p:grpSpPr>
          <a:xfrm>
            <a:off x="1878803" y="2579661"/>
            <a:ext cx="221831" cy="221831"/>
            <a:chOff x="5252030" y="2008764"/>
            <a:chExt cx="809336" cy="809336"/>
          </a:xfrm>
          <a:solidFill>
            <a:schemeClr val="accent1"/>
          </a:solidFill>
        </p:grpSpPr>
        <p:sp>
          <p:nvSpPr>
            <p:cNvPr id="41" name="椭圆 40">
              <a:extLst>
                <a:ext uri="{FF2B5EF4-FFF2-40B4-BE49-F238E27FC236}">
                  <a16:creationId xmlns:a16="http://schemas.microsoft.com/office/drawing/2014/main" id="{DEF9667C-388F-4050-A32C-147C0FB999BF}"/>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2" name="椭圆 41">
              <a:extLst>
                <a:ext uri="{FF2B5EF4-FFF2-40B4-BE49-F238E27FC236}">
                  <a16:creationId xmlns:a16="http://schemas.microsoft.com/office/drawing/2014/main" id="{F5377821-B002-4D1F-8495-D84D7E659B7D}"/>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50600061-B18E-4209-8405-BD7F534CE266}"/>
              </a:ext>
            </a:extLst>
          </p:cNvPr>
          <p:cNvGrpSpPr/>
          <p:nvPr/>
        </p:nvGrpSpPr>
        <p:grpSpPr>
          <a:xfrm>
            <a:off x="1698046" y="993045"/>
            <a:ext cx="221831" cy="221831"/>
            <a:chOff x="5252030" y="2008764"/>
            <a:chExt cx="809336" cy="809336"/>
          </a:xfrm>
          <a:solidFill>
            <a:schemeClr val="accent1"/>
          </a:solidFill>
        </p:grpSpPr>
        <p:sp>
          <p:nvSpPr>
            <p:cNvPr id="44" name="椭圆 43">
              <a:extLst>
                <a:ext uri="{FF2B5EF4-FFF2-40B4-BE49-F238E27FC236}">
                  <a16:creationId xmlns:a16="http://schemas.microsoft.com/office/drawing/2014/main" id="{B821A63B-0C4A-46B8-9E0C-EC3A023A60C6}"/>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5" name="椭圆 44">
              <a:extLst>
                <a:ext uri="{FF2B5EF4-FFF2-40B4-BE49-F238E27FC236}">
                  <a16:creationId xmlns:a16="http://schemas.microsoft.com/office/drawing/2014/main" id="{63230F0B-CABC-4571-A105-15011DB1035F}"/>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6F321691-4486-4EC6-8536-E092443DC505}"/>
              </a:ext>
            </a:extLst>
          </p:cNvPr>
          <p:cNvGrpSpPr/>
          <p:nvPr/>
        </p:nvGrpSpPr>
        <p:grpSpPr>
          <a:xfrm>
            <a:off x="2509792" y="3446920"/>
            <a:ext cx="221831" cy="221831"/>
            <a:chOff x="5252030" y="2008764"/>
            <a:chExt cx="809336" cy="809336"/>
          </a:xfrm>
          <a:solidFill>
            <a:schemeClr val="accent1"/>
          </a:solidFill>
        </p:grpSpPr>
        <p:sp>
          <p:nvSpPr>
            <p:cNvPr id="47" name="椭圆 46">
              <a:extLst>
                <a:ext uri="{FF2B5EF4-FFF2-40B4-BE49-F238E27FC236}">
                  <a16:creationId xmlns:a16="http://schemas.microsoft.com/office/drawing/2014/main" id="{2750152A-67DA-4996-986B-CA2A726C4EBC}"/>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8" name="椭圆 47">
              <a:extLst>
                <a:ext uri="{FF2B5EF4-FFF2-40B4-BE49-F238E27FC236}">
                  <a16:creationId xmlns:a16="http://schemas.microsoft.com/office/drawing/2014/main" id="{257F8BF6-FBDF-481B-99BC-8DFFB578275B}"/>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5E6C00C4-F30C-4EBB-AEF8-3B2C57D2E6F6}"/>
              </a:ext>
            </a:extLst>
          </p:cNvPr>
          <p:cNvGrpSpPr/>
          <p:nvPr/>
        </p:nvGrpSpPr>
        <p:grpSpPr>
          <a:xfrm>
            <a:off x="2937878" y="3172218"/>
            <a:ext cx="164925" cy="164925"/>
            <a:chOff x="5252030" y="2008764"/>
            <a:chExt cx="809336" cy="809336"/>
          </a:xfrm>
          <a:solidFill>
            <a:schemeClr val="accent1"/>
          </a:solidFill>
        </p:grpSpPr>
        <p:sp>
          <p:nvSpPr>
            <p:cNvPr id="50" name="椭圆 49">
              <a:extLst>
                <a:ext uri="{FF2B5EF4-FFF2-40B4-BE49-F238E27FC236}">
                  <a16:creationId xmlns:a16="http://schemas.microsoft.com/office/drawing/2014/main" id="{5E49AAD1-0432-4BBA-914E-69B220127A61}"/>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1" name="椭圆 50">
              <a:extLst>
                <a:ext uri="{FF2B5EF4-FFF2-40B4-BE49-F238E27FC236}">
                  <a16:creationId xmlns:a16="http://schemas.microsoft.com/office/drawing/2014/main" id="{CCBC044C-1901-4117-BF6E-419F3FFB1838}"/>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05A68132-CE6B-4F2B-9360-6C9FF3D4DF03}"/>
              </a:ext>
            </a:extLst>
          </p:cNvPr>
          <p:cNvGrpSpPr/>
          <p:nvPr/>
        </p:nvGrpSpPr>
        <p:grpSpPr>
          <a:xfrm>
            <a:off x="4128318" y="1557471"/>
            <a:ext cx="444479" cy="444479"/>
            <a:chOff x="5252030" y="2008764"/>
            <a:chExt cx="809336" cy="809336"/>
          </a:xfrm>
          <a:solidFill>
            <a:schemeClr val="accent1"/>
          </a:solidFill>
        </p:grpSpPr>
        <p:sp>
          <p:nvSpPr>
            <p:cNvPr id="53" name="椭圆 52">
              <a:extLst>
                <a:ext uri="{FF2B5EF4-FFF2-40B4-BE49-F238E27FC236}">
                  <a16:creationId xmlns:a16="http://schemas.microsoft.com/office/drawing/2014/main" id="{366D027B-84E3-44C1-949B-04BA1FDE5D21}"/>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4" name="椭圆 53">
              <a:extLst>
                <a:ext uri="{FF2B5EF4-FFF2-40B4-BE49-F238E27FC236}">
                  <a16:creationId xmlns:a16="http://schemas.microsoft.com/office/drawing/2014/main" id="{BD06D052-8882-410F-A0CD-7DB3A5799D7B}"/>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id="{58216922-5ABD-4A79-A0B3-1AAFBF65B73F}"/>
              </a:ext>
            </a:extLst>
          </p:cNvPr>
          <p:cNvGrpSpPr/>
          <p:nvPr/>
        </p:nvGrpSpPr>
        <p:grpSpPr>
          <a:xfrm>
            <a:off x="4665401" y="2414359"/>
            <a:ext cx="321721" cy="321721"/>
            <a:chOff x="5252030" y="2008764"/>
            <a:chExt cx="809336" cy="809336"/>
          </a:xfrm>
          <a:solidFill>
            <a:schemeClr val="accent2"/>
          </a:solidFill>
        </p:grpSpPr>
        <p:sp>
          <p:nvSpPr>
            <p:cNvPr id="56" name="椭圆 55">
              <a:extLst>
                <a:ext uri="{FF2B5EF4-FFF2-40B4-BE49-F238E27FC236}">
                  <a16:creationId xmlns:a16="http://schemas.microsoft.com/office/drawing/2014/main" id="{A831FD63-2F94-416F-B513-ED582AE08695}"/>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7" name="椭圆 56">
              <a:extLst>
                <a:ext uri="{FF2B5EF4-FFF2-40B4-BE49-F238E27FC236}">
                  <a16:creationId xmlns:a16="http://schemas.microsoft.com/office/drawing/2014/main" id="{BE570C76-5AD9-447E-ACB3-8ABFAA9DD7E2}"/>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40540355-958C-4EA8-A6A5-15142618D57F}"/>
              </a:ext>
            </a:extLst>
          </p:cNvPr>
          <p:cNvGrpSpPr/>
          <p:nvPr/>
        </p:nvGrpSpPr>
        <p:grpSpPr>
          <a:xfrm>
            <a:off x="4825213" y="2081236"/>
            <a:ext cx="160860" cy="160860"/>
            <a:chOff x="5252030" y="2008764"/>
            <a:chExt cx="809336" cy="809336"/>
          </a:xfrm>
          <a:solidFill>
            <a:schemeClr val="accent2"/>
          </a:solidFill>
        </p:grpSpPr>
        <p:sp>
          <p:nvSpPr>
            <p:cNvPr id="59" name="椭圆 58">
              <a:extLst>
                <a:ext uri="{FF2B5EF4-FFF2-40B4-BE49-F238E27FC236}">
                  <a16:creationId xmlns:a16="http://schemas.microsoft.com/office/drawing/2014/main" id="{D054CCD6-53C4-4AFB-9E7B-3AABCA248FBE}"/>
                </a:ext>
              </a:extLst>
            </p:cNvPr>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0" name="椭圆 59">
              <a:extLst>
                <a:ext uri="{FF2B5EF4-FFF2-40B4-BE49-F238E27FC236}">
                  <a16:creationId xmlns:a16="http://schemas.microsoft.com/office/drawing/2014/main" id="{0D05484A-BD8A-4673-9A3F-2B9C2A0337F2}"/>
                </a:ext>
              </a:extLst>
            </p:cNvPr>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TextBox 60">
            <a:extLst>
              <a:ext uri="{FF2B5EF4-FFF2-40B4-BE49-F238E27FC236}">
                <a16:creationId xmlns:a16="http://schemas.microsoft.com/office/drawing/2014/main" id="{28F1B468-09BB-445D-B0D5-248D093CED46}"/>
              </a:ext>
            </a:extLst>
          </p:cNvPr>
          <p:cNvSpPr txBox="1"/>
          <p:nvPr/>
        </p:nvSpPr>
        <p:spPr>
          <a:xfrm>
            <a:off x="1654179" y="5432174"/>
            <a:ext cx="738965" cy="307928"/>
          </a:xfrm>
          <a:prstGeom prst="rect">
            <a:avLst/>
          </a:prstGeom>
          <a:noFill/>
        </p:spPr>
        <p:txBody>
          <a:bodyPr wrap="none" lIns="61109" tIns="30555" rIns="61109" bIns="30555" rtlCol="0">
            <a:spAutoFit/>
          </a:bodyPr>
          <a:lstStyle/>
          <a:p>
            <a:r>
              <a:rPr lang="zh-CN" altLang="en-US" dirty="0"/>
              <a:t>延迟符</a:t>
            </a:r>
          </a:p>
        </p:txBody>
      </p:sp>
    </p:spTree>
    <p:extLst>
      <p:ext uri="{BB962C8B-B14F-4D97-AF65-F5344CB8AC3E}">
        <p14:creationId xmlns:p14="http://schemas.microsoft.com/office/powerpoint/2010/main" val="398176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8000" fill="hold" nodeType="clickEffect" p14:presetBounceEnd="52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2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52000">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3" accel="65000" fill="hold" nodeType="withEffect" p14:presetBounceEnd="55000">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14:bounceEnd="55000">
                                          <p:cBhvr additive="base">
                                            <p:cTn id="11" dur="1000" fill="hold"/>
                                            <p:tgtEl>
                                              <p:spTgt spid="31"/>
                                            </p:tgtEl>
                                            <p:attrNameLst>
                                              <p:attrName>ppt_x</p:attrName>
                                            </p:attrNameLst>
                                          </p:cBhvr>
                                          <p:tavLst>
                                            <p:tav tm="0">
                                              <p:val>
                                                <p:strVal val="1+#ppt_w/2"/>
                                              </p:val>
                                            </p:tav>
                                            <p:tav tm="100000">
                                              <p:val>
                                                <p:strVal val="#ppt_x"/>
                                              </p:val>
                                            </p:tav>
                                          </p:tavLst>
                                        </p:anim>
                                        <p:anim calcmode="lin" valueType="num" p14:bounceEnd="55000">
                                          <p:cBhvr additive="base">
                                            <p:cTn id="12" dur="10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2" accel="65000" fill="hold" nodeType="withEffect" p14:presetBounceEnd="55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55000">
                                          <p:cBhvr additive="base">
                                            <p:cTn id="15" dur="1000" fill="hold"/>
                                            <p:tgtEl>
                                              <p:spTgt spid="34"/>
                                            </p:tgtEl>
                                            <p:attrNameLst>
                                              <p:attrName>ppt_x</p:attrName>
                                            </p:attrNameLst>
                                          </p:cBhvr>
                                          <p:tavLst>
                                            <p:tav tm="0">
                                              <p:val>
                                                <p:strVal val="0-#ppt_w/2"/>
                                              </p:val>
                                            </p:tav>
                                            <p:tav tm="100000">
                                              <p:val>
                                                <p:strVal val="#ppt_x"/>
                                              </p:val>
                                            </p:tav>
                                          </p:tavLst>
                                        </p:anim>
                                        <p:anim calcmode="lin" valueType="num" p14:bounceEnd="55000">
                                          <p:cBhvr additive="base">
                                            <p:cTn id="16" dur="10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12" accel="65000" fill="hold" nodeType="withEffect" p14:presetBounceEnd="55000">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14:bounceEnd="55000">
                                          <p:cBhvr additive="base">
                                            <p:cTn id="19" dur="1000" fill="hold"/>
                                            <p:tgtEl>
                                              <p:spTgt spid="37"/>
                                            </p:tgtEl>
                                            <p:attrNameLst>
                                              <p:attrName>ppt_x</p:attrName>
                                            </p:attrNameLst>
                                          </p:cBhvr>
                                          <p:tavLst>
                                            <p:tav tm="0">
                                              <p:val>
                                                <p:strVal val="0-#ppt_w/2"/>
                                              </p:val>
                                            </p:tav>
                                            <p:tav tm="100000">
                                              <p:val>
                                                <p:strVal val="#ppt_x"/>
                                              </p:val>
                                            </p:tav>
                                          </p:tavLst>
                                        </p:anim>
                                        <p:anim calcmode="lin" valueType="num" p14:bounceEnd="55000">
                                          <p:cBhvr additive="base">
                                            <p:cTn id="20" dur="10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12" accel="65000" fill="hold" nodeType="withEffect" p14:presetBounceEnd="55000">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14:bounceEnd="55000">
                                          <p:cBhvr additive="base">
                                            <p:cTn id="23" dur="1000" fill="hold"/>
                                            <p:tgtEl>
                                              <p:spTgt spid="52"/>
                                            </p:tgtEl>
                                            <p:attrNameLst>
                                              <p:attrName>ppt_x</p:attrName>
                                            </p:attrNameLst>
                                          </p:cBhvr>
                                          <p:tavLst>
                                            <p:tav tm="0">
                                              <p:val>
                                                <p:strVal val="0-#ppt_w/2"/>
                                              </p:val>
                                            </p:tav>
                                            <p:tav tm="100000">
                                              <p:val>
                                                <p:strVal val="#ppt_x"/>
                                              </p:val>
                                            </p:tav>
                                          </p:tavLst>
                                        </p:anim>
                                        <p:anim calcmode="lin" valueType="num" p14:bounceEnd="55000">
                                          <p:cBhvr additive="base">
                                            <p:cTn id="24" dur="1000" fill="hold"/>
                                            <p:tgtEl>
                                              <p:spTgt spid="52"/>
                                            </p:tgtEl>
                                            <p:attrNameLst>
                                              <p:attrName>ppt_y</p:attrName>
                                            </p:attrNameLst>
                                          </p:cBhvr>
                                          <p:tavLst>
                                            <p:tav tm="0">
                                              <p:val>
                                                <p:strVal val="1+#ppt_h/2"/>
                                              </p:val>
                                            </p:tav>
                                            <p:tav tm="100000">
                                              <p:val>
                                                <p:strVal val="#ppt_y"/>
                                              </p:val>
                                            </p:tav>
                                          </p:tavLst>
                                        </p:anim>
                                      </p:childTnLst>
                                    </p:cTn>
                                  </p:par>
                                  <p:par>
                                    <p:cTn id="25" presetID="23" presetClass="entr" presetSubtype="52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ppt_x</p:attrName>
                                            </p:attrNameLst>
                                          </p:cBhvr>
                                          <p:tavLst>
                                            <p:tav tm="0">
                                              <p:val>
                                                <p:fltVal val="0.5"/>
                                              </p:val>
                                            </p:tav>
                                            <p:tav tm="100000">
                                              <p:val>
                                                <p:strVal val="#ppt_x"/>
                                              </p:val>
                                            </p:tav>
                                          </p:tavLst>
                                        </p:anim>
                                        <p:anim calcmode="lin" valueType="num">
                                          <p:cBhvr>
                                            <p:cTn id="30" dur="1000" fill="hold"/>
                                            <p:tgtEl>
                                              <p:spTgt spid="6"/>
                                            </p:tgtEl>
                                            <p:attrNameLst>
                                              <p:attrName>ppt_y</p:attrName>
                                            </p:attrNameLst>
                                          </p:cBhvr>
                                          <p:tavLst>
                                            <p:tav tm="0">
                                              <p:val>
                                                <p:fltVal val="0.5"/>
                                              </p:val>
                                            </p:tav>
                                            <p:tav tm="100000">
                                              <p:val>
                                                <p:strVal val="#ppt_y"/>
                                              </p:val>
                                            </p:tav>
                                          </p:tavLst>
                                        </p:anim>
                                      </p:childTnLst>
                                    </p:cTn>
                                  </p:par>
                                  <p:par>
                                    <p:cTn id="31" presetID="23" presetClass="entr" presetSubtype="528" fill="hold" nodeType="withEffect">
                                      <p:stCondLst>
                                        <p:cond delay="200"/>
                                      </p:stCondLst>
                                      <p:childTnLst>
                                        <p:set>
                                          <p:cBhvr>
                                            <p:cTn id="32" dur="1" fill="hold">
                                              <p:stCondLst>
                                                <p:cond delay="0"/>
                                              </p:stCondLst>
                                            </p:cTn>
                                            <p:tgtEl>
                                              <p:spTgt spid="9"/>
                                            </p:tgtEl>
                                            <p:attrNameLst>
                                              <p:attrName>style.visibility</p:attrName>
                                            </p:attrNameLst>
                                          </p:cBhvr>
                                          <p:to>
                                            <p:strVal val="visible"/>
                                          </p:to>
                                        </p:set>
                                        <p:anim calcmode="lin" valueType="num">
                                          <p:cBhvr>
                                            <p:cTn id="33" dur="1000" fill="hold"/>
                                            <p:tgtEl>
                                              <p:spTgt spid="9"/>
                                            </p:tgtEl>
                                            <p:attrNameLst>
                                              <p:attrName>ppt_w</p:attrName>
                                            </p:attrNameLst>
                                          </p:cBhvr>
                                          <p:tavLst>
                                            <p:tav tm="0">
                                              <p:val>
                                                <p:fltVal val="0"/>
                                              </p:val>
                                            </p:tav>
                                            <p:tav tm="100000">
                                              <p:val>
                                                <p:strVal val="#ppt_w"/>
                                              </p:val>
                                            </p:tav>
                                          </p:tavLst>
                                        </p:anim>
                                        <p:anim calcmode="lin" valueType="num">
                                          <p:cBhvr>
                                            <p:cTn id="34" dur="1000" fill="hold"/>
                                            <p:tgtEl>
                                              <p:spTgt spid="9"/>
                                            </p:tgtEl>
                                            <p:attrNameLst>
                                              <p:attrName>ppt_h</p:attrName>
                                            </p:attrNameLst>
                                          </p:cBhvr>
                                          <p:tavLst>
                                            <p:tav tm="0">
                                              <p:val>
                                                <p:fltVal val="0"/>
                                              </p:val>
                                            </p:tav>
                                            <p:tav tm="100000">
                                              <p:val>
                                                <p:strVal val="#ppt_h"/>
                                              </p:val>
                                            </p:tav>
                                          </p:tavLst>
                                        </p:anim>
                                        <p:anim calcmode="lin" valueType="num">
                                          <p:cBhvr>
                                            <p:cTn id="35" dur="1000" fill="hold"/>
                                            <p:tgtEl>
                                              <p:spTgt spid="9"/>
                                            </p:tgtEl>
                                            <p:attrNameLst>
                                              <p:attrName>ppt_x</p:attrName>
                                            </p:attrNameLst>
                                          </p:cBhvr>
                                          <p:tavLst>
                                            <p:tav tm="0">
                                              <p:val>
                                                <p:fltVal val="0.5"/>
                                              </p:val>
                                            </p:tav>
                                            <p:tav tm="100000">
                                              <p:val>
                                                <p:strVal val="#ppt_x"/>
                                              </p:val>
                                            </p:tav>
                                          </p:tavLst>
                                        </p:anim>
                                        <p:anim calcmode="lin" valueType="num">
                                          <p:cBhvr>
                                            <p:cTn id="36" dur="1000" fill="hold"/>
                                            <p:tgtEl>
                                              <p:spTgt spid="9"/>
                                            </p:tgtEl>
                                            <p:attrNameLst>
                                              <p:attrName>ppt_y</p:attrName>
                                            </p:attrNameLst>
                                          </p:cBhvr>
                                          <p:tavLst>
                                            <p:tav tm="0">
                                              <p:val>
                                                <p:fltVal val="0.5"/>
                                              </p:val>
                                            </p:tav>
                                            <p:tav tm="100000">
                                              <p:val>
                                                <p:strVal val="#ppt_y"/>
                                              </p:val>
                                            </p:tav>
                                          </p:tavLst>
                                        </p:anim>
                                      </p:childTnLst>
                                    </p:cTn>
                                  </p:par>
                                  <p:par>
                                    <p:cTn id="37" presetID="2" presetClass="entr" presetSubtype="3" accel="65000" fill="hold" nodeType="withEffect" p14:presetBounceEnd="55000">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14:bounceEnd="55000">
                                          <p:cBhvr additive="base">
                                            <p:cTn id="39" dur="1000" fill="hold"/>
                                            <p:tgtEl>
                                              <p:spTgt spid="49"/>
                                            </p:tgtEl>
                                            <p:attrNameLst>
                                              <p:attrName>ppt_x</p:attrName>
                                            </p:attrNameLst>
                                          </p:cBhvr>
                                          <p:tavLst>
                                            <p:tav tm="0">
                                              <p:val>
                                                <p:strVal val="1+#ppt_w/2"/>
                                              </p:val>
                                            </p:tav>
                                            <p:tav tm="100000">
                                              <p:val>
                                                <p:strVal val="#ppt_x"/>
                                              </p:val>
                                            </p:tav>
                                          </p:tavLst>
                                        </p:anim>
                                        <p:anim calcmode="lin" valueType="num" p14:bounceEnd="55000">
                                          <p:cBhvr additive="base">
                                            <p:cTn id="40" dur="1000" fill="hold"/>
                                            <p:tgtEl>
                                              <p:spTgt spid="49"/>
                                            </p:tgtEl>
                                            <p:attrNameLst>
                                              <p:attrName>ppt_y</p:attrName>
                                            </p:attrNameLst>
                                          </p:cBhvr>
                                          <p:tavLst>
                                            <p:tav tm="0">
                                              <p:val>
                                                <p:strVal val="0-#ppt_h/2"/>
                                              </p:val>
                                            </p:tav>
                                            <p:tav tm="100000">
                                              <p:val>
                                                <p:strVal val="#ppt_y"/>
                                              </p:val>
                                            </p:tav>
                                          </p:tavLst>
                                        </p:anim>
                                      </p:childTnLst>
                                    </p:cTn>
                                  </p:par>
                                  <p:par>
                                    <p:cTn id="41" presetID="2" presetClass="entr" presetSubtype="3" accel="65000" fill="hold" nodeType="withEffect" p14:presetBounceEnd="55000">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14:bounceEnd="55000">
                                          <p:cBhvr additive="base">
                                            <p:cTn id="43" dur="1000" fill="hold"/>
                                            <p:tgtEl>
                                              <p:spTgt spid="46"/>
                                            </p:tgtEl>
                                            <p:attrNameLst>
                                              <p:attrName>ppt_x</p:attrName>
                                            </p:attrNameLst>
                                          </p:cBhvr>
                                          <p:tavLst>
                                            <p:tav tm="0">
                                              <p:val>
                                                <p:strVal val="1+#ppt_w/2"/>
                                              </p:val>
                                            </p:tav>
                                            <p:tav tm="100000">
                                              <p:val>
                                                <p:strVal val="#ppt_x"/>
                                              </p:val>
                                            </p:tav>
                                          </p:tavLst>
                                        </p:anim>
                                        <p:anim calcmode="lin" valueType="num" p14:bounceEnd="55000">
                                          <p:cBhvr additive="base">
                                            <p:cTn id="44" dur="1000" fill="hold"/>
                                            <p:tgtEl>
                                              <p:spTgt spid="46"/>
                                            </p:tgtEl>
                                            <p:attrNameLst>
                                              <p:attrName>ppt_y</p:attrName>
                                            </p:attrNameLst>
                                          </p:cBhvr>
                                          <p:tavLst>
                                            <p:tav tm="0">
                                              <p:val>
                                                <p:strVal val="0-#ppt_h/2"/>
                                              </p:val>
                                            </p:tav>
                                            <p:tav tm="100000">
                                              <p:val>
                                                <p:strVal val="#ppt_y"/>
                                              </p:val>
                                            </p:tav>
                                          </p:tavLst>
                                        </p:anim>
                                      </p:childTnLst>
                                    </p:cTn>
                                  </p:par>
                                  <p:par>
                                    <p:cTn id="45" presetID="23" presetClass="entr" presetSubtype="528"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1000" fill="hold"/>
                                            <p:tgtEl>
                                              <p:spTgt spid="12"/>
                                            </p:tgtEl>
                                            <p:attrNameLst>
                                              <p:attrName>ppt_w</p:attrName>
                                            </p:attrNameLst>
                                          </p:cBhvr>
                                          <p:tavLst>
                                            <p:tav tm="0">
                                              <p:val>
                                                <p:fltVal val="0"/>
                                              </p:val>
                                            </p:tav>
                                            <p:tav tm="100000">
                                              <p:val>
                                                <p:strVal val="#ppt_w"/>
                                              </p:val>
                                            </p:tav>
                                          </p:tavLst>
                                        </p:anim>
                                        <p:anim calcmode="lin" valueType="num">
                                          <p:cBhvr>
                                            <p:cTn id="48" dur="1000" fill="hold"/>
                                            <p:tgtEl>
                                              <p:spTgt spid="12"/>
                                            </p:tgtEl>
                                            <p:attrNameLst>
                                              <p:attrName>ppt_h</p:attrName>
                                            </p:attrNameLst>
                                          </p:cBhvr>
                                          <p:tavLst>
                                            <p:tav tm="0">
                                              <p:val>
                                                <p:fltVal val="0"/>
                                              </p:val>
                                            </p:tav>
                                            <p:tav tm="100000">
                                              <p:val>
                                                <p:strVal val="#ppt_h"/>
                                              </p:val>
                                            </p:tav>
                                          </p:tavLst>
                                        </p:anim>
                                        <p:anim calcmode="lin" valueType="num">
                                          <p:cBhvr>
                                            <p:cTn id="49" dur="1000" fill="hold"/>
                                            <p:tgtEl>
                                              <p:spTgt spid="12"/>
                                            </p:tgtEl>
                                            <p:attrNameLst>
                                              <p:attrName>ppt_x</p:attrName>
                                            </p:attrNameLst>
                                          </p:cBhvr>
                                          <p:tavLst>
                                            <p:tav tm="0">
                                              <p:val>
                                                <p:fltVal val="0.5"/>
                                              </p:val>
                                            </p:tav>
                                            <p:tav tm="100000">
                                              <p:val>
                                                <p:strVal val="#ppt_x"/>
                                              </p:val>
                                            </p:tav>
                                          </p:tavLst>
                                        </p:anim>
                                        <p:anim calcmode="lin" valueType="num">
                                          <p:cBhvr>
                                            <p:cTn id="50" dur="1000" fill="hold"/>
                                            <p:tgtEl>
                                              <p:spTgt spid="12"/>
                                            </p:tgtEl>
                                            <p:attrNameLst>
                                              <p:attrName>ppt_y</p:attrName>
                                            </p:attrNameLst>
                                          </p:cBhvr>
                                          <p:tavLst>
                                            <p:tav tm="0">
                                              <p:val>
                                                <p:fltVal val="0.5"/>
                                              </p:val>
                                            </p:tav>
                                            <p:tav tm="100000">
                                              <p:val>
                                                <p:strVal val="#ppt_y"/>
                                              </p:val>
                                            </p:tav>
                                          </p:tavLst>
                                        </p:anim>
                                      </p:childTnLst>
                                    </p:cTn>
                                  </p:par>
                                  <p:par>
                                    <p:cTn id="51" presetID="2" presetClass="entr" presetSubtype="12" accel="65000" fill="hold" nodeType="withEffect" p14:presetBounceEnd="55000">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14:bounceEnd="55000">
                                          <p:cBhvr additive="base">
                                            <p:cTn id="53" dur="1000" fill="hold"/>
                                            <p:tgtEl>
                                              <p:spTgt spid="58"/>
                                            </p:tgtEl>
                                            <p:attrNameLst>
                                              <p:attrName>ppt_x</p:attrName>
                                            </p:attrNameLst>
                                          </p:cBhvr>
                                          <p:tavLst>
                                            <p:tav tm="0">
                                              <p:val>
                                                <p:strVal val="0-#ppt_w/2"/>
                                              </p:val>
                                            </p:tav>
                                            <p:tav tm="100000">
                                              <p:val>
                                                <p:strVal val="#ppt_x"/>
                                              </p:val>
                                            </p:tav>
                                          </p:tavLst>
                                        </p:anim>
                                        <p:anim calcmode="lin" valueType="num" p14:bounceEnd="55000">
                                          <p:cBhvr additive="base">
                                            <p:cTn id="54" dur="1000" fill="hold"/>
                                            <p:tgtEl>
                                              <p:spTgt spid="58"/>
                                            </p:tgtEl>
                                            <p:attrNameLst>
                                              <p:attrName>ppt_y</p:attrName>
                                            </p:attrNameLst>
                                          </p:cBhvr>
                                          <p:tavLst>
                                            <p:tav tm="0">
                                              <p:val>
                                                <p:strVal val="1+#ppt_h/2"/>
                                              </p:val>
                                            </p:tav>
                                            <p:tav tm="100000">
                                              <p:val>
                                                <p:strVal val="#ppt_y"/>
                                              </p:val>
                                            </p:tav>
                                          </p:tavLst>
                                        </p:anim>
                                      </p:childTnLst>
                                    </p:cTn>
                                  </p:par>
                                  <p:par>
                                    <p:cTn id="55" presetID="2" presetClass="entr" presetSubtype="12" accel="65000" fill="hold" nodeType="withEffect" p14:presetBounceEnd="55000">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14:bounceEnd="55000">
                                          <p:cBhvr additive="base">
                                            <p:cTn id="57" dur="1000" fill="hold"/>
                                            <p:tgtEl>
                                              <p:spTgt spid="55"/>
                                            </p:tgtEl>
                                            <p:attrNameLst>
                                              <p:attrName>ppt_x</p:attrName>
                                            </p:attrNameLst>
                                          </p:cBhvr>
                                          <p:tavLst>
                                            <p:tav tm="0">
                                              <p:val>
                                                <p:strVal val="0-#ppt_w/2"/>
                                              </p:val>
                                            </p:tav>
                                            <p:tav tm="100000">
                                              <p:val>
                                                <p:strVal val="#ppt_x"/>
                                              </p:val>
                                            </p:tav>
                                          </p:tavLst>
                                        </p:anim>
                                        <p:anim calcmode="lin" valueType="num" p14:bounceEnd="55000">
                                          <p:cBhvr additive="base">
                                            <p:cTn id="58" dur="1000" fill="hold"/>
                                            <p:tgtEl>
                                              <p:spTgt spid="55"/>
                                            </p:tgtEl>
                                            <p:attrNameLst>
                                              <p:attrName>ppt_y</p:attrName>
                                            </p:attrNameLst>
                                          </p:cBhvr>
                                          <p:tavLst>
                                            <p:tav tm="0">
                                              <p:val>
                                                <p:strVal val="1+#ppt_h/2"/>
                                              </p:val>
                                            </p:tav>
                                            <p:tav tm="100000">
                                              <p:val>
                                                <p:strVal val="#ppt_y"/>
                                              </p:val>
                                            </p:tav>
                                          </p:tavLst>
                                        </p:anim>
                                      </p:childTnLst>
                                    </p:cTn>
                                  </p:par>
                                  <p:par>
                                    <p:cTn id="59" presetID="23" presetClass="entr" presetSubtype="528" fill="hold" nodeType="withEffect">
                                      <p:stCondLst>
                                        <p:cond delay="200"/>
                                      </p:stCondLst>
                                      <p:childTnLst>
                                        <p:set>
                                          <p:cBhvr>
                                            <p:cTn id="60" dur="1" fill="hold">
                                              <p:stCondLst>
                                                <p:cond delay="0"/>
                                              </p:stCondLst>
                                            </p:cTn>
                                            <p:tgtEl>
                                              <p:spTgt spid="15"/>
                                            </p:tgtEl>
                                            <p:attrNameLst>
                                              <p:attrName>style.visibility</p:attrName>
                                            </p:attrNameLst>
                                          </p:cBhvr>
                                          <p:to>
                                            <p:strVal val="visible"/>
                                          </p:to>
                                        </p:set>
                                        <p:anim calcmode="lin" valueType="num">
                                          <p:cBhvr>
                                            <p:cTn id="61" dur="600" fill="hold"/>
                                            <p:tgtEl>
                                              <p:spTgt spid="15"/>
                                            </p:tgtEl>
                                            <p:attrNameLst>
                                              <p:attrName>ppt_w</p:attrName>
                                            </p:attrNameLst>
                                          </p:cBhvr>
                                          <p:tavLst>
                                            <p:tav tm="0">
                                              <p:val>
                                                <p:fltVal val="0"/>
                                              </p:val>
                                            </p:tav>
                                            <p:tav tm="100000">
                                              <p:val>
                                                <p:strVal val="#ppt_w"/>
                                              </p:val>
                                            </p:tav>
                                          </p:tavLst>
                                        </p:anim>
                                        <p:anim calcmode="lin" valueType="num">
                                          <p:cBhvr>
                                            <p:cTn id="62" dur="600" fill="hold"/>
                                            <p:tgtEl>
                                              <p:spTgt spid="15"/>
                                            </p:tgtEl>
                                            <p:attrNameLst>
                                              <p:attrName>ppt_h</p:attrName>
                                            </p:attrNameLst>
                                          </p:cBhvr>
                                          <p:tavLst>
                                            <p:tav tm="0">
                                              <p:val>
                                                <p:fltVal val="0"/>
                                              </p:val>
                                            </p:tav>
                                            <p:tav tm="100000">
                                              <p:val>
                                                <p:strVal val="#ppt_h"/>
                                              </p:val>
                                            </p:tav>
                                          </p:tavLst>
                                        </p:anim>
                                        <p:anim calcmode="lin" valueType="num">
                                          <p:cBhvr>
                                            <p:cTn id="63" dur="600" fill="hold"/>
                                            <p:tgtEl>
                                              <p:spTgt spid="15"/>
                                            </p:tgtEl>
                                            <p:attrNameLst>
                                              <p:attrName>ppt_x</p:attrName>
                                            </p:attrNameLst>
                                          </p:cBhvr>
                                          <p:tavLst>
                                            <p:tav tm="0">
                                              <p:val>
                                                <p:fltVal val="0.5"/>
                                              </p:val>
                                            </p:tav>
                                            <p:tav tm="100000">
                                              <p:val>
                                                <p:strVal val="#ppt_x"/>
                                              </p:val>
                                            </p:tav>
                                          </p:tavLst>
                                        </p:anim>
                                        <p:anim calcmode="lin" valueType="num">
                                          <p:cBhvr>
                                            <p:cTn id="64" dur="600" fill="hold"/>
                                            <p:tgtEl>
                                              <p:spTgt spid="15"/>
                                            </p:tgtEl>
                                            <p:attrNameLst>
                                              <p:attrName>ppt_y</p:attrName>
                                            </p:attrNameLst>
                                          </p:cBhvr>
                                          <p:tavLst>
                                            <p:tav tm="0">
                                              <p:val>
                                                <p:fltVal val="0.5"/>
                                              </p:val>
                                            </p:tav>
                                            <p:tav tm="100000">
                                              <p:val>
                                                <p:strVal val="#ppt_y"/>
                                              </p:val>
                                            </p:tav>
                                          </p:tavLst>
                                        </p:anim>
                                      </p:childTnLst>
                                    </p:cTn>
                                  </p:par>
                                  <p:par>
                                    <p:cTn id="65" presetID="2" presetClass="entr" presetSubtype="12" accel="65000" fill="hold" nodeType="withEffect" p14:presetBounceEnd="55000">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14:bounceEnd="55000">
                                          <p:cBhvr additive="base">
                                            <p:cTn id="67" dur="1000" fill="hold"/>
                                            <p:tgtEl>
                                              <p:spTgt spid="43"/>
                                            </p:tgtEl>
                                            <p:attrNameLst>
                                              <p:attrName>ppt_x</p:attrName>
                                            </p:attrNameLst>
                                          </p:cBhvr>
                                          <p:tavLst>
                                            <p:tav tm="0">
                                              <p:val>
                                                <p:strVal val="0-#ppt_w/2"/>
                                              </p:val>
                                            </p:tav>
                                            <p:tav tm="100000">
                                              <p:val>
                                                <p:strVal val="#ppt_x"/>
                                              </p:val>
                                            </p:tav>
                                          </p:tavLst>
                                        </p:anim>
                                        <p:anim calcmode="lin" valueType="num" p14:bounceEnd="55000">
                                          <p:cBhvr additive="base">
                                            <p:cTn id="68" dur="1000" fill="hold"/>
                                            <p:tgtEl>
                                              <p:spTgt spid="43"/>
                                            </p:tgtEl>
                                            <p:attrNameLst>
                                              <p:attrName>ppt_y</p:attrName>
                                            </p:attrNameLst>
                                          </p:cBhvr>
                                          <p:tavLst>
                                            <p:tav tm="0">
                                              <p:val>
                                                <p:strVal val="1+#ppt_h/2"/>
                                              </p:val>
                                            </p:tav>
                                            <p:tav tm="100000">
                                              <p:val>
                                                <p:strVal val="#ppt_y"/>
                                              </p:val>
                                            </p:tav>
                                          </p:tavLst>
                                        </p:anim>
                                      </p:childTnLst>
                                    </p:cTn>
                                  </p:par>
                                  <p:par>
                                    <p:cTn id="69" presetID="23" presetClass="entr" presetSubtype="528"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700" fill="hold"/>
                                            <p:tgtEl>
                                              <p:spTgt spid="18"/>
                                            </p:tgtEl>
                                            <p:attrNameLst>
                                              <p:attrName>ppt_w</p:attrName>
                                            </p:attrNameLst>
                                          </p:cBhvr>
                                          <p:tavLst>
                                            <p:tav tm="0">
                                              <p:val>
                                                <p:fltVal val="0"/>
                                              </p:val>
                                            </p:tav>
                                            <p:tav tm="100000">
                                              <p:val>
                                                <p:strVal val="#ppt_w"/>
                                              </p:val>
                                            </p:tav>
                                          </p:tavLst>
                                        </p:anim>
                                        <p:anim calcmode="lin" valueType="num">
                                          <p:cBhvr>
                                            <p:cTn id="72" dur="700" fill="hold"/>
                                            <p:tgtEl>
                                              <p:spTgt spid="18"/>
                                            </p:tgtEl>
                                            <p:attrNameLst>
                                              <p:attrName>ppt_h</p:attrName>
                                            </p:attrNameLst>
                                          </p:cBhvr>
                                          <p:tavLst>
                                            <p:tav tm="0">
                                              <p:val>
                                                <p:fltVal val="0"/>
                                              </p:val>
                                            </p:tav>
                                            <p:tav tm="100000">
                                              <p:val>
                                                <p:strVal val="#ppt_h"/>
                                              </p:val>
                                            </p:tav>
                                          </p:tavLst>
                                        </p:anim>
                                        <p:anim calcmode="lin" valueType="num">
                                          <p:cBhvr>
                                            <p:cTn id="73" dur="700" fill="hold"/>
                                            <p:tgtEl>
                                              <p:spTgt spid="18"/>
                                            </p:tgtEl>
                                            <p:attrNameLst>
                                              <p:attrName>ppt_x</p:attrName>
                                            </p:attrNameLst>
                                          </p:cBhvr>
                                          <p:tavLst>
                                            <p:tav tm="0">
                                              <p:val>
                                                <p:fltVal val="0.5"/>
                                              </p:val>
                                            </p:tav>
                                            <p:tav tm="100000">
                                              <p:val>
                                                <p:strVal val="#ppt_x"/>
                                              </p:val>
                                            </p:tav>
                                          </p:tavLst>
                                        </p:anim>
                                        <p:anim calcmode="lin" valueType="num">
                                          <p:cBhvr>
                                            <p:cTn id="74" dur="700" fill="hold"/>
                                            <p:tgtEl>
                                              <p:spTgt spid="18"/>
                                            </p:tgtEl>
                                            <p:attrNameLst>
                                              <p:attrName>ppt_y</p:attrName>
                                            </p:attrNameLst>
                                          </p:cBhvr>
                                          <p:tavLst>
                                            <p:tav tm="0">
                                              <p:val>
                                                <p:fltVal val="0.5"/>
                                              </p:val>
                                            </p:tav>
                                            <p:tav tm="100000">
                                              <p:val>
                                                <p:strVal val="#ppt_y"/>
                                              </p:val>
                                            </p:tav>
                                          </p:tavLst>
                                        </p:anim>
                                      </p:childTnLst>
                                    </p:cTn>
                                  </p:par>
                                  <p:par>
                                    <p:cTn id="75" presetID="2" presetClass="entr" presetSubtype="3" accel="65000" fill="hold" nodeType="withEffect" p14:presetBounceEnd="55000">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14:bounceEnd="55000">
                                          <p:cBhvr additive="base">
                                            <p:cTn id="77" dur="1000" fill="hold"/>
                                            <p:tgtEl>
                                              <p:spTgt spid="40"/>
                                            </p:tgtEl>
                                            <p:attrNameLst>
                                              <p:attrName>ppt_x</p:attrName>
                                            </p:attrNameLst>
                                          </p:cBhvr>
                                          <p:tavLst>
                                            <p:tav tm="0">
                                              <p:val>
                                                <p:strVal val="1+#ppt_w/2"/>
                                              </p:val>
                                            </p:tav>
                                            <p:tav tm="100000">
                                              <p:val>
                                                <p:strVal val="#ppt_x"/>
                                              </p:val>
                                            </p:tav>
                                          </p:tavLst>
                                        </p:anim>
                                        <p:anim calcmode="lin" valueType="num" p14:bounceEnd="55000">
                                          <p:cBhvr additive="base">
                                            <p:cTn id="78" dur="1000" fill="hold"/>
                                            <p:tgtEl>
                                              <p:spTgt spid="40"/>
                                            </p:tgtEl>
                                            <p:attrNameLst>
                                              <p:attrName>ppt_y</p:attrName>
                                            </p:attrNameLst>
                                          </p:cBhvr>
                                          <p:tavLst>
                                            <p:tav tm="0">
                                              <p:val>
                                                <p:strVal val="0-#ppt_h/2"/>
                                              </p:val>
                                            </p:tav>
                                            <p:tav tm="100000">
                                              <p:val>
                                                <p:strVal val="#ppt_y"/>
                                              </p:val>
                                            </p:tav>
                                          </p:tavLst>
                                        </p:anim>
                                      </p:childTnLst>
                                    </p:cTn>
                                  </p:par>
                                </p:childTnLst>
                              </p:cTn>
                            </p:par>
                            <p:par>
                              <p:cTn id="79" fill="hold">
                                <p:stCondLst>
                                  <p:cond delay="1200"/>
                                </p:stCondLst>
                                <p:childTnLst>
                                  <p:par>
                                    <p:cTn id="80" presetID="42" presetClass="entr" presetSubtype="0" fill="hold"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1000"/>
                                            <p:tgtEl>
                                              <p:spTgt spid="28"/>
                                            </p:tgtEl>
                                          </p:cBhvr>
                                        </p:animEffect>
                                        <p:anim calcmode="lin" valueType="num">
                                          <p:cBhvr>
                                            <p:cTn id="88" dur="1000" fill="hold"/>
                                            <p:tgtEl>
                                              <p:spTgt spid="28"/>
                                            </p:tgtEl>
                                            <p:attrNameLst>
                                              <p:attrName>ppt_x</p:attrName>
                                            </p:attrNameLst>
                                          </p:cBhvr>
                                          <p:tavLst>
                                            <p:tav tm="0">
                                              <p:val>
                                                <p:strVal val="#ppt_x"/>
                                              </p:val>
                                            </p:tav>
                                            <p:tav tm="100000">
                                              <p:val>
                                                <p:strVal val="#ppt_x"/>
                                              </p:val>
                                            </p:tav>
                                          </p:tavLst>
                                        </p:anim>
                                        <p:anim calcmode="lin" valueType="num">
                                          <p:cBhvr>
                                            <p:cTn id="89" dur="1000" fill="hold"/>
                                            <p:tgtEl>
                                              <p:spTgt spid="28"/>
                                            </p:tgtEl>
                                            <p:attrNameLst>
                                              <p:attrName>ppt_y</p:attrName>
                                            </p:attrNameLst>
                                          </p:cBhvr>
                                          <p:tavLst>
                                            <p:tav tm="0">
                                              <p:val>
                                                <p:strVal val="#ppt_y-.1"/>
                                              </p:val>
                                            </p:tav>
                                            <p:tav tm="100000">
                                              <p:val>
                                                <p:strVal val="#ppt_y"/>
                                              </p:val>
                                            </p:tav>
                                          </p:tavLst>
                                        </p:anim>
                                      </p:childTnLst>
                                    </p:cTn>
                                  </p:par>
                                </p:childTnLst>
                              </p:cTn>
                            </p:par>
                            <p:par>
                              <p:cTn id="90" fill="hold">
                                <p:stCondLst>
                                  <p:cond delay="2200"/>
                                </p:stCondLst>
                                <p:childTnLst>
                                  <p:par>
                                    <p:cTn id="91" presetID="42" presetClass="entr" presetSubtype="0"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1000"/>
                                            <p:tgtEl>
                                              <p:spTgt spid="29"/>
                                            </p:tgtEl>
                                          </p:cBhvr>
                                        </p:animEffect>
                                        <p:anim calcmode="lin" valueType="num">
                                          <p:cBhvr>
                                            <p:cTn id="94" dur="1000" fill="hold"/>
                                            <p:tgtEl>
                                              <p:spTgt spid="29"/>
                                            </p:tgtEl>
                                            <p:attrNameLst>
                                              <p:attrName>ppt_x</p:attrName>
                                            </p:attrNameLst>
                                          </p:cBhvr>
                                          <p:tavLst>
                                            <p:tav tm="0">
                                              <p:val>
                                                <p:strVal val="#ppt_x"/>
                                              </p:val>
                                            </p:tav>
                                            <p:tav tm="100000">
                                              <p:val>
                                                <p:strVal val="#ppt_x"/>
                                              </p:val>
                                            </p:tav>
                                          </p:tavLst>
                                        </p:anim>
                                        <p:anim calcmode="lin" valueType="num">
                                          <p:cBhvr>
                                            <p:cTn id="95" dur="1000" fill="hold"/>
                                            <p:tgtEl>
                                              <p:spTgt spid="29"/>
                                            </p:tgtEl>
                                            <p:attrNameLst>
                                              <p:attrName>ppt_y</p:attrName>
                                            </p:attrNameLst>
                                          </p:cBhvr>
                                          <p:tavLst>
                                            <p:tav tm="0">
                                              <p:val>
                                                <p:strVal val="#ppt_y+.1"/>
                                              </p:val>
                                            </p:tav>
                                            <p:tav tm="100000">
                                              <p:val>
                                                <p:strVal val="#ppt_y"/>
                                              </p:val>
                                            </p:tav>
                                          </p:tavLst>
                                        </p:anim>
                                      </p:childTnLst>
                                    </p:cTn>
                                  </p:par>
                                </p:childTnLst>
                              </p:cTn>
                            </p:par>
                            <p:par>
                              <p:cTn id="96" fill="hold">
                                <p:stCondLst>
                                  <p:cond delay="3200"/>
                                </p:stCondLst>
                                <p:childTnLst>
                                  <p:par>
                                    <p:cTn id="97" presetID="16" presetClass="entr" presetSubtype="21"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barn(inVertical)">
                                          <p:cBhvr>
                                            <p:cTn id="99" dur="500"/>
                                            <p:tgtEl>
                                              <p:spTgt spid="30"/>
                                            </p:tgtEl>
                                          </p:cBhvr>
                                        </p:animEffect>
                                      </p:childTnLst>
                                    </p:cTn>
                                  </p:par>
                                </p:childTnLst>
                              </p:cTn>
                            </p:par>
                            <p:par>
                              <p:cTn id="100" fill="hold">
                                <p:stCondLst>
                                  <p:cond delay="37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6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8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3" accel="65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1+#ppt_w/2"/>
                                              </p:val>
                                            </p:tav>
                                            <p:tav tm="100000">
                                              <p:val>
                                                <p:strVal val="#ppt_x"/>
                                              </p:val>
                                            </p:tav>
                                          </p:tavLst>
                                        </p:anim>
                                        <p:anim calcmode="lin" valueType="num">
                                          <p:cBhvr additive="base">
                                            <p:cTn id="12" dur="10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2" accel="6500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0-#ppt_w/2"/>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12" accel="6500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000" fill="hold"/>
                                            <p:tgtEl>
                                              <p:spTgt spid="37"/>
                                            </p:tgtEl>
                                            <p:attrNameLst>
                                              <p:attrName>ppt_x</p:attrName>
                                            </p:attrNameLst>
                                          </p:cBhvr>
                                          <p:tavLst>
                                            <p:tav tm="0">
                                              <p:val>
                                                <p:strVal val="0-#ppt_w/2"/>
                                              </p:val>
                                            </p:tav>
                                            <p:tav tm="100000">
                                              <p:val>
                                                <p:strVal val="#ppt_x"/>
                                              </p:val>
                                            </p:tav>
                                          </p:tavLst>
                                        </p:anim>
                                        <p:anim calcmode="lin" valueType="num">
                                          <p:cBhvr additive="base">
                                            <p:cTn id="20" dur="10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12" accel="6500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1000" fill="hold"/>
                                            <p:tgtEl>
                                              <p:spTgt spid="52"/>
                                            </p:tgtEl>
                                            <p:attrNameLst>
                                              <p:attrName>ppt_x</p:attrName>
                                            </p:attrNameLst>
                                          </p:cBhvr>
                                          <p:tavLst>
                                            <p:tav tm="0">
                                              <p:val>
                                                <p:strVal val="0-#ppt_w/2"/>
                                              </p:val>
                                            </p:tav>
                                            <p:tav tm="100000">
                                              <p:val>
                                                <p:strVal val="#ppt_x"/>
                                              </p:val>
                                            </p:tav>
                                          </p:tavLst>
                                        </p:anim>
                                        <p:anim calcmode="lin" valueType="num">
                                          <p:cBhvr additive="base">
                                            <p:cTn id="24" dur="1000" fill="hold"/>
                                            <p:tgtEl>
                                              <p:spTgt spid="52"/>
                                            </p:tgtEl>
                                            <p:attrNameLst>
                                              <p:attrName>ppt_y</p:attrName>
                                            </p:attrNameLst>
                                          </p:cBhvr>
                                          <p:tavLst>
                                            <p:tav tm="0">
                                              <p:val>
                                                <p:strVal val="1+#ppt_h/2"/>
                                              </p:val>
                                            </p:tav>
                                            <p:tav tm="100000">
                                              <p:val>
                                                <p:strVal val="#ppt_y"/>
                                              </p:val>
                                            </p:tav>
                                          </p:tavLst>
                                        </p:anim>
                                      </p:childTnLst>
                                    </p:cTn>
                                  </p:par>
                                  <p:par>
                                    <p:cTn id="25" presetID="23" presetClass="entr" presetSubtype="52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ppt_x</p:attrName>
                                            </p:attrNameLst>
                                          </p:cBhvr>
                                          <p:tavLst>
                                            <p:tav tm="0">
                                              <p:val>
                                                <p:fltVal val="0.5"/>
                                              </p:val>
                                            </p:tav>
                                            <p:tav tm="100000">
                                              <p:val>
                                                <p:strVal val="#ppt_x"/>
                                              </p:val>
                                            </p:tav>
                                          </p:tavLst>
                                        </p:anim>
                                        <p:anim calcmode="lin" valueType="num">
                                          <p:cBhvr>
                                            <p:cTn id="30" dur="1000" fill="hold"/>
                                            <p:tgtEl>
                                              <p:spTgt spid="6"/>
                                            </p:tgtEl>
                                            <p:attrNameLst>
                                              <p:attrName>ppt_y</p:attrName>
                                            </p:attrNameLst>
                                          </p:cBhvr>
                                          <p:tavLst>
                                            <p:tav tm="0">
                                              <p:val>
                                                <p:fltVal val="0.5"/>
                                              </p:val>
                                            </p:tav>
                                            <p:tav tm="100000">
                                              <p:val>
                                                <p:strVal val="#ppt_y"/>
                                              </p:val>
                                            </p:tav>
                                          </p:tavLst>
                                        </p:anim>
                                      </p:childTnLst>
                                    </p:cTn>
                                  </p:par>
                                  <p:par>
                                    <p:cTn id="31" presetID="23" presetClass="entr" presetSubtype="528" fill="hold" nodeType="withEffect">
                                      <p:stCondLst>
                                        <p:cond delay="200"/>
                                      </p:stCondLst>
                                      <p:childTnLst>
                                        <p:set>
                                          <p:cBhvr>
                                            <p:cTn id="32" dur="1" fill="hold">
                                              <p:stCondLst>
                                                <p:cond delay="0"/>
                                              </p:stCondLst>
                                            </p:cTn>
                                            <p:tgtEl>
                                              <p:spTgt spid="9"/>
                                            </p:tgtEl>
                                            <p:attrNameLst>
                                              <p:attrName>style.visibility</p:attrName>
                                            </p:attrNameLst>
                                          </p:cBhvr>
                                          <p:to>
                                            <p:strVal val="visible"/>
                                          </p:to>
                                        </p:set>
                                        <p:anim calcmode="lin" valueType="num">
                                          <p:cBhvr>
                                            <p:cTn id="33" dur="1000" fill="hold"/>
                                            <p:tgtEl>
                                              <p:spTgt spid="9"/>
                                            </p:tgtEl>
                                            <p:attrNameLst>
                                              <p:attrName>ppt_w</p:attrName>
                                            </p:attrNameLst>
                                          </p:cBhvr>
                                          <p:tavLst>
                                            <p:tav tm="0">
                                              <p:val>
                                                <p:fltVal val="0"/>
                                              </p:val>
                                            </p:tav>
                                            <p:tav tm="100000">
                                              <p:val>
                                                <p:strVal val="#ppt_w"/>
                                              </p:val>
                                            </p:tav>
                                          </p:tavLst>
                                        </p:anim>
                                        <p:anim calcmode="lin" valueType="num">
                                          <p:cBhvr>
                                            <p:cTn id="34" dur="1000" fill="hold"/>
                                            <p:tgtEl>
                                              <p:spTgt spid="9"/>
                                            </p:tgtEl>
                                            <p:attrNameLst>
                                              <p:attrName>ppt_h</p:attrName>
                                            </p:attrNameLst>
                                          </p:cBhvr>
                                          <p:tavLst>
                                            <p:tav tm="0">
                                              <p:val>
                                                <p:fltVal val="0"/>
                                              </p:val>
                                            </p:tav>
                                            <p:tav tm="100000">
                                              <p:val>
                                                <p:strVal val="#ppt_h"/>
                                              </p:val>
                                            </p:tav>
                                          </p:tavLst>
                                        </p:anim>
                                        <p:anim calcmode="lin" valueType="num">
                                          <p:cBhvr>
                                            <p:cTn id="35" dur="1000" fill="hold"/>
                                            <p:tgtEl>
                                              <p:spTgt spid="9"/>
                                            </p:tgtEl>
                                            <p:attrNameLst>
                                              <p:attrName>ppt_x</p:attrName>
                                            </p:attrNameLst>
                                          </p:cBhvr>
                                          <p:tavLst>
                                            <p:tav tm="0">
                                              <p:val>
                                                <p:fltVal val="0.5"/>
                                              </p:val>
                                            </p:tav>
                                            <p:tav tm="100000">
                                              <p:val>
                                                <p:strVal val="#ppt_x"/>
                                              </p:val>
                                            </p:tav>
                                          </p:tavLst>
                                        </p:anim>
                                        <p:anim calcmode="lin" valueType="num">
                                          <p:cBhvr>
                                            <p:cTn id="36" dur="1000" fill="hold"/>
                                            <p:tgtEl>
                                              <p:spTgt spid="9"/>
                                            </p:tgtEl>
                                            <p:attrNameLst>
                                              <p:attrName>ppt_y</p:attrName>
                                            </p:attrNameLst>
                                          </p:cBhvr>
                                          <p:tavLst>
                                            <p:tav tm="0">
                                              <p:val>
                                                <p:fltVal val="0.5"/>
                                              </p:val>
                                            </p:tav>
                                            <p:tav tm="100000">
                                              <p:val>
                                                <p:strVal val="#ppt_y"/>
                                              </p:val>
                                            </p:tav>
                                          </p:tavLst>
                                        </p:anim>
                                      </p:childTnLst>
                                    </p:cTn>
                                  </p:par>
                                  <p:par>
                                    <p:cTn id="37" presetID="2" presetClass="entr" presetSubtype="3" accel="6500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1000" fill="hold"/>
                                            <p:tgtEl>
                                              <p:spTgt spid="49"/>
                                            </p:tgtEl>
                                            <p:attrNameLst>
                                              <p:attrName>ppt_x</p:attrName>
                                            </p:attrNameLst>
                                          </p:cBhvr>
                                          <p:tavLst>
                                            <p:tav tm="0">
                                              <p:val>
                                                <p:strVal val="1+#ppt_w/2"/>
                                              </p:val>
                                            </p:tav>
                                            <p:tav tm="100000">
                                              <p:val>
                                                <p:strVal val="#ppt_x"/>
                                              </p:val>
                                            </p:tav>
                                          </p:tavLst>
                                        </p:anim>
                                        <p:anim calcmode="lin" valueType="num">
                                          <p:cBhvr additive="base">
                                            <p:cTn id="40" dur="1000" fill="hold"/>
                                            <p:tgtEl>
                                              <p:spTgt spid="49"/>
                                            </p:tgtEl>
                                            <p:attrNameLst>
                                              <p:attrName>ppt_y</p:attrName>
                                            </p:attrNameLst>
                                          </p:cBhvr>
                                          <p:tavLst>
                                            <p:tav tm="0">
                                              <p:val>
                                                <p:strVal val="0-#ppt_h/2"/>
                                              </p:val>
                                            </p:tav>
                                            <p:tav tm="100000">
                                              <p:val>
                                                <p:strVal val="#ppt_y"/>
                                              </p:val>
                                            </p:tav>
                                          </p:tavLst>
                                        </p:anim>
                                      </p:childTnLst>
                                    </p:cTn>
                                  </p:par>
                                  <p:par>
                                    <p:cTn id="41" presetID="2" presetClass="entr" presetSubtype="3" accel="6500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1000" fill="hold"/>
                                            <p:tgtEl>
                                              <p:spTgt spid="46"/>
                                            </p:tgtEl>
                                            <p:attrNameLst>
                                              <p:attrName>ppt_x</p:attrName>
                                            </p:attrNameLst>
                                          </p:cBhvr>
                                          <p:tavLst>
                                            <p:tav tm="0">
                                              <p:val>
                                                <p:strVal val="1+#ppt_w/2"/>
                                              </p:val>
                                            </p:tav>
                                            <p:tav tm="100000">
                                              <p:val>
                                                <p:strVal val="#ppt_x"/>
                                              </p:val>
                                            </p:tav>
                                          </p:tavLst>
                                        </p:anim>
                                        <p:anim calcmode="lin" valueType="num">
                                          <p:cBhvr additive="base">
                                            <p:cTn id="44" dur="1000" fill="hold"/>
                                            <p:tgtEl>
                                              <p:spTgt spid="46"/>
                                            </p:tgtEl>
                                            <p:attrNameLst>
                                              <p:attrName>ppt_y</p:attrName>
                                            </p:attrNameLst>
                                          </p:cBhvr>
                                          <p:tavLst>
                                            <p:tav tm="0">
                                              <p:val>
                                                <p:strVal val="0-#ppt_h/2"/>
                                              </p:val>
                                            </p:tav>
                                            <p:tav tm="100000">
                                              <p:val>
                                                <p:strVal val="#ppt_y"/>
                                              </p:val>
                                            </p:tav>
                                          </p:tavLst>
                                        </p:anim>
                                      </p:childTnLst>
                                    </p:cTn>
                                  </p:par>
                                  <p:par>
                                    <p:cTn id="45" presetID="23" presetClass="entr" presetSubtype="528"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1000" fill="hold"/>
                                            <p:tgtEl>
                                              <p:spTgt spid="12"/>
                                            </p:tgtEl>
                                            <p:attrNameLst>
                                              <p:attrName>ppt_w</p:attrName>
                                            </p:attrNameLst>
                                          </p:cBhvr>
                                          <p:tavLst>
                                            <p:tav tm="0">
                                              <p:val>
                                                <p:fltVal val="0"/>
                                              </p:val>
                                            </p:tav>
                                            <p:tav tm="100000">
                                              <p:val>
                                                <p:strVal val="#ppt_w"/>
                                              </p:val>
                                            </p:tav>
                                          </p:tavLst>
                                        </p:anim>
                                        <p:anim calcmode="lin" valueType="num">
                                          <p:cBhvr>
                                            <p:cTn id="48" dur="1000" fill="hold"/>
                                            <p:tgtEl>
                                              <p:spTgt spid="12"/>
                                            </p:tgtEl>
                                            <p:attrNameLst>
                                              <p:attrName>ppt_h</p:attrName>
                                            </p:attrNameLst>
                                          </p:cBhvr>
                                          <p:tavLst>
                                            <p:tav tm="0">
                                              <p:val>
                                                <p:fltVal val="0"/>
                                              </p:val>
                                            </p:tav>
                                            <p:tav tm="100000">
                                              <p:val>
                                                <p:strVal val="#ppt_h"/>
                                              </p:val>
                                            </p:tav>
                                          </p:tavLst>
                                        </p:anim>
                                        <p:anim calcmode="lin" valueType="num">
                                          <p:cBhvr>
                                            <p:cTn id="49" dur="1000" fill="hold"/>
                                            <p:tgtEl>
                                              <p:spTgt spid="12"/>
                                            </p:tgtEl>
                                            <p:attrNameLst>
                                              <p:attrName>ppt_x</p:attrName>
                                            </p:attrNameLst>
                                          </p:cBhvr>
                                          <p:tavLst>
                                            <p:tav tm="0">
                                              <p:val>
                                                <p:fltVal val="0.5"/>
                                              </p:val>
                                            </p:tav>
                                            <p:tav tm="100000">
                                              <p:val>
                                                <p:strVal val="#ppt_x"/>
                                              </p:val>
                                            </p:tav>
                                          </p:tavLst>
                                        </p:anim>
                                        <p:anim calcmode="lin" valueType="num">
                                          <p:cBhvr>
                                            <p:cTn id="50" dur="1000" fill="hold"/>
                                            <p:tgtEl>
                                              <p:spTgt spid="12"/>
                                            </p:tgtEl>
                                            <p:attrNameLst>
                                              <p:attrName>ppt_y</p:attrName>
                                            </p:attrNameLst>
                                          </p:cBhvr>
                                          <p:tavLst>
                                            <p:tav tm="0">
                                              <p:val>
                                                <p:fltVal val="0.5"/>
                                              </p:val>
                                            </p:tav>
                                            <p:tav tm="100000">
                                              <p:val>
                                                <p:strVal val="#ppt_y"/>
                                              </p:val>
                                            </p:tav>
                                          </p:tavLst>
                                        </p:anim>
                                      </p:childTnLst>
                                    </p:cTn>
                                  </p:par>
                                  <p:par>
                                    <p:cTn id="51" presetID="2" presetClass="entr" presetSubtype="12" accel="6500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1000" fill="hold"/>
                                            <p:tgtEl>
                                              <p:spTgt spid="58"/>
                                            </p:tgtEl>
                                            <p:attrNameLst>
                                              <p:attrName>ppt_x</p:attrName>
                                            </p:attrNameLst>
                                          </p:cBhvr>
                                          <p:tavLst>
                                            <p:tav tm="0">
                                              <p:val>
                                                <p:strVal val="0-#ppt_w/2"/>
                                              </p:val>
                                            </p:tav>
                                            <p:tav tm="100000">
                                              <p:val>
                                                <p:strVal val="#ppt_x"/>
                                              </p:val>
                                            </p:tav>
                                          </p:tavLst>
                                        </p:anim>
                                        <p:anim calcmode="lin" valueType="num">
                                          <p:cBhvr additive="base">
                                            <p:cTn id="54" dur="1000" fill="hold"/>
                                            <p:tgtEl>
                                              <p:spTgt spid="58"/>
                                            </p:tgtEl>
                                            <p:attrNameLst>
                                              <p:attrName>ppt_y</p:attrName>
                                            </p:attrNameLst>
                                          </p:cBhvr>
                                          <p:tavLst>
                                            <p:tav tm="0">
                                              <p:val>
                                                <p:strVal val="1+#ppt_h/2"/>
                                              </p:val>
                                            </p:tav>
                                            <p:tav tm="100000">
                                              <p:val>
                                                <p:strVal val="#ppt_y"/>
                                              </p:val>
                                            </p:tav>
                                          </p:tavLst>
                                        </p:anim>
                                      </p:childTnLst>
                                    </p:cTn>
                                  </p:par>
                                  <p:par>
                                    <p:cTn id="55" presetID="2" presetClass="entr" presetSubtype="12" accel="6500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1000" fill="hold"/>
                                            <p:tgtEl>
                                              <p:spTgt spid="55"/>
                                            </p:tgtEl>
                                            <p:attrNameLst>
                                              <p:attrName>ppt_x</p:attrName>
                                            </p:attrNameLst>
                                          </p:cBhvr>
                                          <p:tavLst>
                                            <p:tav tm="0">
                                              <p:val>
                                                <p:strVal val="0-#ppt_w/2"/>
                                              </p:val>
                                            </p:tav>
                                            <p:tav tm="100000">
                                              <p:val>
                                                <p:strVal val="#ppt_x"/>
                                              </p:val>
                                            </p:tav>
                                          </p:tavLst>
                                        </p:anim>
                                        <p:anim calcmode="lin" valueType="num">
                                          <p:cBhvr additive="base">
                                            <p:cTn id="58" dur="1000" fill="hold"/>
                                            <p:tgtEl>
                                              <p:spTgt spid="55"/>
                                            </p:tgtEl>
                                            <p:attrNameLst>
                                              <p:attrName>ppt_y</p:attrName>
                                            </p:attrNameLst>
                                          </p:cBhvr>
                                          <p:tavLst>
                                            <p:tav tm="0">
                                              <p:val>
                                                <p:strVal val="1+#ppt_h/2"/>
                                              </p:val>
                                            </p:tav>
                                            <p:tav tm="100000">
                                              <p:val>
                                                <p:strVal val="#ppt_y"/>
                                              </p:val>
                                            </p:tav>
                                          </p:tavLst>
                                        </p:anim>
                                      </p:childTnLst>
                                    </p:cTn>
                                  </p:par>
                                  <p:par>
                                    <p:cTn id="59" presetID="23" presetClass="entr" presetSubtype="528" fill="hold" nodeType="withEffect">
                                      <p:stCondLst>
                                        <p:cond delay="200"/>
                                      </p:stCondLst>
                                      <p:childTnLst>
                                        <p:set>
                                          <p:cBhvr>
                                            <p:cTn id="60" dur="1" fill="hold">
                                              <p:stCondLst>
                                                <p:cond delay="0"/>
                                              </p:stCondLst>
                                            </p:cTn>
                                            <p:tgtEl>
                                              <p:spTgt spid="15"/>
                                            </p:tgtEl>
                                            <p:attrNameLst>
                                              <p:attrName>style.visibility</p:attrName>
                                            </p:attrNameLst>
                                          </p:cBhvr>
                                          <p:to>
                                            <p:strVal val="visible"/>
                                          </p:to>
                                        </p:set>
                                        <p:anim calcmode="lin" valueType="num">
                                          <p:cBhvr>
                                            <p:cTn id="61" dur="600" fill="hold"/>
                                            <p:tgtEl>
                                              <p:spTgt spid="15"/>
                                            </p:tgtEl>
                                            <p:attrNameLst>
                                              <p:attrName>ppt_w</p:attrName>
                                            </p:attrNameLst>
                                          </p:cBhvr>
                                          <p:tavLst>
                                            <p:tav tm="0">
                                              <p:val>
                                                <p:fltVal val="0"/>
                                              </p:val>
                                            </p:tav>
                                            <p:tav tm="100000">
                                              <p:val>
                                                <p:strVal val="#ppt_w"/>
                                              </p:val>
                                            </p:tav>
                                          </p:tavLst>
                                        </p:anim>
                                        <p:anim calcmode="lin" valueType="num">
                                          <p:cBhvr>
                                            <p:cTn id="62" dur="600" fill="hold"/>
                                            <p:tgtEl>
                                              <p:spTgt spid="15"/>
                                            </p:tgtEl>
                                            <p:attrNameLst>
                                              <p:attrName>ppt_h</p:attrName>
                                            </p:attrNameLst>
                                          </p:cBhvr>
                                          <p:tavLst>
                                            <p:tav tm="0">
                                              <p:val>
                                                <p:fltVal val="0"/>
                                              </p:val>
                                            </p:tav>
                                            <p:tav tm="100000">
                                              <p:val>
                                                <p:strVal val="#ppt_h"/>
                                              </p:val>
                                            </p:tav>
                                          </p:tavLst>
                                        </p:anim>
                                        <p:anim calcmode="lin" valueType="num">
                                          <p:cBhvr>
                                            <p:cTn id="63" dur="600" fill="hold"/>
                                            <p:tgtEl>
                                              <p:spTgt spid="15"/>
                                            </p:tgtEl>
                                            <p:attrNameLst>
                                              <p:attrName>ppt_x</p:attrName>
                                            </p:attrNameLst>
                                          </p:cBhvr>
                                          <p:tavLst>
                                            <p:tav tm="0">
                                              <p:val>
                                                <p:fltVal val="0.5"/>
                                              </p:val>
                                            </p:tav>
                                            <p:tav tm="100000">
                                              <p:val>
                                                <p:strVal val="#ppt_x"/>
                                              </p:val>
                                            </p:tav>
                                          </p:tavLst>
                                        </p:anim>
                                        <p:anim calcmode="lin" valueType="num">
                                          <p:cBhvr>
                                            <p:cTn id="64" dur="600" fill="hold"/>
                                            <p:tgtEl>
                                              <p:spTgt spid="15"/>
                                            </p:tgtEl>
                                            <p:attrNameLst>
                                              <p:attrName>ppt_y</p:attrName>
                                            </p:attrNameLst>
                                          </p:cBhvr>
                                          <p:tavLst>
                                            <p:tav tm="0">
                                              <p:val>
                                                <p:fltVal val="0.5"/>
                                              </p:val>
                                            </p:tav>
                                            <p:tav tm="100000">
                                              <p:val>
                                                <p:strVal val="#ppt_y"/>
                                              </p:val>
                                            </p:tav>
                                          </p:tavLst>
                                        </p:anim>
                                      </p:childTnLst>
                                    </p:cTn>
                                  </p:par>
                                  <p:par>
                                    <p:cTn id="65" presetID="2" presetClass="entr" presetSubtype="12" accel="6500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1000" fill="hold"/>
                                            <p:tgtEl>
                                              <p:spTgt spid="43"/>
                                            </p:tgtEl>
                                            <p:attrNameLst>
                                              <p:attrName>ppt_x</p:attrName>
                                            </p:attrNameLst>
                                          </p:cBhvr>
                                          <p:tavLst>
                                            <p:tav tm="0">
                                              <p:val>
                                                <p:strVal val="0-#ppt_w/2"/>
                                              </p:val>
                                            </p:tav>
                                            <p:tav tm="100000">
                                              <p:val>
                                                <p:strVal val="#ppt_x"/>
                                              </p:val>
                                            </p:tav>
                                          </p:tavLst>
                                        </p:anim>
                                        <p:anim calcmode="lin" valueType="num">
                                          <p:cBhvr additive="base">
                                            <p:cTn id="68" dur="1000" fill="hold"/>
                                            <p:tgtEl>
                                              <p:spTgt spid="43"/>
                                            </p:tgtEl>
                                            <p:attrNameLst>
                                              <p:attrName>ppt_y</p:attrName>
                                            </p:attrNameLst>
                                          </p:cBhvr>
                                          <p:tavLst>
                                            <p:tav tm="0">
                                              <p:val>
                                                <p:strVal val="1+#ppt_h/2"/>
                                              </p:val>
                                            </p:tav>
                                            <p:tav tm="100000">
                                              <p:val>
                                                <p:strVal val="#ppt_y"/>
                                              </p:val>
                                            </p:tav>
                                          </p:tavLst>
                                        </p:anim>
                                      </p:childTnLst>
                                    </p:cTn>
                                  </p:par>
                                  <p:par>
                                    <p:cTn id="69" presetID="23" presetClass="entr" presetSubtype="528"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700" fill="hold"/>
                                            <p:tgtEl>
                                              <p:spTgt spid="18"/>
                                            </p:tgtEl>
                                            <p:attrNameLst>
                                              <p:attrName>ppt_w</p:attrName>
                                            </p:attrNameLst>
                                          </p:cBhvr>
                                          <p:tavLst>
                                            <p:tav tm="0">
                                              <p:val>
                                                <p:fltVal val="0"/>
                                              </p:val>
                                            </p:tav>
                                            <p:tav tm="100000">
                                              <p:val>
                                                <p:strVal val="#ppt_w"/>
                                              </p:val>
                                            </p:tav>
                                          </p:tavLst>
                                        </p:anim>
                                        <p:anim calcmode="lin" valueType="num">
                                          <p:cBhvr>
                                            <p:cTn id="72" dur="700" fill="hold"/>
                                            <p:tgtEl>
                                              <p:spTgt spid="18"/>
                                            </p:tgtEl>
                                            <p:attrNameLst>
                                              <p:attrName>ppt_h</p:attrName>
                                            </p:attrNameLst>
                                          </p:cBhvr>
                                          <p:tavLst>
                                            <p:tav tm="0">
                                              <p:val>
                                                <p:fltVal val="0"/>
                                              </p:val>
                                            </p:tav>
                                            <p:tav tm="100000">
                                              <p:val>
                                                <p:strVal val="#ppt_h"/>
                                              </p:val>
                                            </p:tav>
                                          </p:tavLst>
                                        </p:anim>
                                        <p:anim calcmode="lin" valueType="num">
                                          <p:cBhvr>
                                            <p:cTn id="73" dur="700" fill="hold"/>
                                            <p:tgtEl>
                                              <p:spTgt spid="18"/>
                                            </p:tgtEl>
                                            <p:attrNameLst>
                                              <p:attrName>ppt_x</p:attrName>
                                            </p:attrNameLst>
                                          </p:cBhvr>
                                          <p:tavLst>
                                            <p:tav tm="0">
                                              <p:val>
                                                <p:fltVal val="0.5"/>
                                              </p:val>
                                            </p:tav>
                                            <p:tav tm="100000">
                                              <p:val>
                                                <p:strVal val="#ppt_x"/>
                                              </p:val>
                                            </p:tav>
                                          </p:tavLst>
                                        </p:anim>
                                        <p:anim calcmode="lin" valueType="num">
                                          <p:cBhvr>
                                            <p:cTn id="74" dur="700" fill="hold"/>
                                            <p:tgtEl>
                                              <p:spTgt spid="18"/>
                                            </p:tgtEl>
                                            <p:attrNameLst>
                                              <p:attrName>ppt_y</p:attrName>
                                            </p:attrNameLst>
                                          </p:cBhvr>
                                          <p:tavLst>
                                            <p:tav tm="0">
                                              <p:val>
                                                <p:fltVal val="0.5"/>
                                              </p:val>
                                            </p:tav>
                                            <p:tav tm="100000">
                                              <p:val>
                                                <p:strVal val="#ppt_y"/>
                                              </p:val>
                                            </p:tav>
                                          </p:tavLst>
                                        </p:anim>
                                      </p:childTnLst>
                                    </p:cTn>
                                  </p:par>
                                  <p:par>
                                    <p:cTn id="75" presetID="2" presetClass="entr" presetSubtype="3" accel="6500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1000" fill="hold"/>
                                            <p:tgtEl>
                                              <p:spTgt spid="40"/>
                                            </p:tgtEl>
                                            <p:attrNameLst>
                                              <p:attrName>ppt_x</p:attrName>
                                            </p:attrNameLst>
                                          </p:cBhvr>
                                          <p:tavLst>
                                            <p:tav tm="0">
                                              <p:val>
                                                <p:strVal val="1+#ppt_w/2"/>
                                              </p:val>
                                            </p:tav>
                                            <p:tav tm="100000">
                                              <p:val>
                                                <p:strVal val="#ppt_x"/>
                                              </p:val>
                                            </p:tav>
                                          </p:tavLst>
                                        </p:anim>
                                        <p:anim calcmode="lin" valueType="num">
                                          <p:cBhvr additive="base">
                                            <p:cTn id="78" dur="1000" fill="hold"/>
                                            <p:tgtEl>
                                              <p:spTgt spid="40"/>
                                            </p:tgtEl>
                                            <p:attrNameLst>
                                              <p:attrName>ppt_y</p:attrName>
                                            </p:attrNameLst>
                                          </p:cBhvr>
                                          <p:tavLst>
                                            <p:tav tm="0">
                                              <p:val>
                                                <p:strVal val="0-#ppt_h/2"/>
                                              </p:val>
                                            </p:tav>
                                            <p:tav tm="100000">
                                              <p:val>
                                                <p:strVal val="#ppt_y"/>
                                              </p:val>
                                            </p:tav>
                                          </p:tavLst>
                                        </p:anim>
                                      </p:childTnLst>
                                    </p:cTn>
                                  </p:par>
                                </p:childTnLst>
                              </p:cTn>
                            </p:par>
                            <p:par>
                              <p:cTn id="79" fill="hold">
                                <p:stCondLst>
                                  <p:cond delay="1200"/>
                                </p:stCondLst>
                                <p:childTnLst>
                                  <p:par>
                                    <p:cTn id="80" presetID="42" presetClass="entr" presetSubtype="0" fill="hold"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1000"/>
                                            <p:tgtEl>
                                              <p:spTgt spid="28"/>
                                            </p:tgtEl>
                                          </p:cBhvr>
                                        </p:animEffect>
                                        <p:anim calcmode="lin" valueType="num">
                                          <p:cBhvr>
                                            <p:cTn id="88" dur="1000" fill="hold"/>
                                            <p:tgtEl>
                                              <p:spTgt spid="28"/>
                                            </p:tgtEl>
                                            <p:attrNameLst>
                                              <p:attrName>ppt_x</p:attrName>
                                            </p:attrNameLst>
                                          </p:cBhvr>
                                          <p:tavLst>
                                            <p:tav tm="0">
                                              <p:val>
                                                <p:strVal val="#ppt_x"/>
                                              </p:val>
                                            </p:tav>
                                            <p:tav tm="100000">
                                              <p:val>
                                                <p:strVal val="#ppt_x"/>
                                              </p:val>
                                            </p:tav>
                                          </p:tavLst>
                                        </p:anim>
                                        <p:anim calcmode="lin" valueType="num">
                                          <p:cBhvr>
                                            <p:cTn id="89" dur="1000" fill="hold"/>
                                            <p:tgtEl>
                                              <p:spTgt spid="28"/>
                                            </p:tgtEl>
                                            <p:attrNameLst>
                                              <p:attrName>ppt_y</p:attrName>
                                            </p:attrNameLst>
                                          </p:cBhvr>
                                          <p:tavLst>
                                            <p:tav tm="0">
                                              <p:val>
                                                <p:strVal val="#ppt_y-.1"/>
                                              </p:val>
                                            </p:tav>
                                            <p:tav tm="100000">
                                              <p:val>
                                                <p:strVal val="#ppt_y"/>
                                              </p:val>
                                            </p:tav>
                                          </p:tavLst>
                                        </p:anim>
                                      </p:childTnLst>
                                    </p:cTn>
                                  </p:par>
                                </p:childTnLst>
                              </p:cTn>
                            </p:par>
                            <p:par>
                              <p:cTn id="90" fill="hold">
                                <p:stCondLst>
                                  <p:cond delay="2200"/>
                                </p:stCondLst>
                                <p:childTnLst>
                                  <p:par>
                                    <p:cTn id="91" presetID="42" presetClass="entr" presetSubtype="0"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1000"/>
                                            <p:tgtEl>
                                              <p:spTgt spid="29"/>
                                            </p:tgtEl>
                                          </p:cBhvr>
                                        </p:animEffect>
                                        <p:anim calcmode="lin" valueType="num">
                                          <p:cBhvr>
                                            <p:cTn id="94" dur="1000" fill="hold"/>
                                            <p:tgtEl>
                                              <p:spTgt spid="29"/>
                                            </p:tgtEl>
                                            <p:attrNameLst>
                                              <p:attrName>ppt_x</p:attrName>
                                            </p:attrNameLst>
                                          </p:cBhvr>
                                          <p:tavLst>
                                            <p:tav tm="0">
                                              <p:val>
                                                <p:strVal val="#ppt_x"/>
                                              </p:val>
                                            </p:tav>
                                            <p:tav tm="100000">
                                              <p:val>
                                                <p:strVal val="#ppt_x"/>
                                              </p:val>
                                            </p:tav>
                                          </p:tavLst>
                                        </p:anim>
                                        <p:anim calcmode="lin" valueType="num">
                                          <p:cBhvr>
                                            <p:cTn id="95" dur="1000" fill="hold"/>
                                            <p:tgtEl>
                                              <p:spTgt spid="29"/>
                                            </p:tgtEl>
                                            <p:attrNameLst>
                                              <p:attrName>ppt_y</p:attrName>
                                            </p:attrNameLst>
                                          </p:cBhvr>
                                          <p:tavLst>
                                            <p:tav tm="0">
                                              <p:val>
                                                <p:strVal val="#ppt_y+.1"/>
                                              </p:val>
                                            </p:tav>
                                            <p:tav tm="100000">
                                              <p:val>
                                                <p:strVal val="#ppt_y"/>
                                              </p:val>
                                            </p:tav>
                                          </p:tavLst>
                                        </p:anim>
                                      </p:childTnLst>
                                    </p:cTn>
                                  </p:par>
                                </p:childTnLst>
                              </p:cTn>
                            </p:par>
                            <p:par>
                              <p:cTn id="96" fill="hold">
                                <p:stCondLst>
                                  <p:cond delay="3200"/>
                                </p:stCondLst>
                                <p:childTnLst>
                                  <p:par>
                                    <p:cTn id="97" presetID="16" presetClass="entr" presetSubtype="21"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barn(inVertical)">
                                          <p:cBhvr>
                                            <p:cTn id="99" dur="500"/>
                                            <p:tgtEl>
                                              <p:spTgt spid="30"/>
                                            </p:tgtEl>
                                          </p:cBhvr>
                                        </p:animEffect>
                                      </p:childTnLst>
                                    </p:cTn>
                                  </p:par>
                                </p:childTnLst>
                              </p:cTn>
                            </p:par>
                            <p:par>
                              <p:cTn id="100" fill="hold">
                                <p:stCondLst>
                                  <p:cond delay="37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61"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27190" y="1272772"/>
            <a:ext cx="1535551" cy="1535546"/>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 name="组合 5"/>
          <p:cNvGrpSpPr/>
          <p:nvPr/>
        </p:nvGrpSpPr>
        <p:grpSpPr>
          <a:xfrm>
            <a:off x="3224341" y="2110972"/>
            <a:ext cx="1535551" cy="1535546"/>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9" name="组合 8"/>
          <p:cNvGrpSpPr/>
          <p:nvPr/>
        </p:nvGrpSpPr>
        <p:grpSpPr>
          <a:xfrm>
            <a:off x="2298390" y="1360518"/>
            <a:ext cx="1535551" cy="1535546"/>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2" name="组合 11"/>
          <p:cNvGrpSpPr/>
          <p:nvPr/>
        </p:nvGrpSpPr>
        <p:grpSpPr>
          <a:xfrm>
            <a:off x="5281741" y="1741518"/>
            <a:ext cx="1535551" cy="1535546"/>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5" name="矩形 14"/>
          <p:cNvSpPr/>
          <p:nvPr/>
        </p:nvSpPr>
        <p:spPr>
          <a:xfrm>
            <a:off x="2608356" y="1626490"/>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谢</a:t>
            </a:r>
          </a:p>
        </p:txBody>
      </p:sp>
      <p:sp>
        <p:nvSpPr>
          <p:cNvPr id="16" name="矩形 15"/>
          <p:cNvSpPr/>
          <p:nvPr/>
        </p:nvSpPr>
        <p:spPr>
          <a:xfrm>
            <a:off x="3551010" y="2402999"/>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谢</a:t>
            </a:r>
          </a:p>
        </p:txBody>
      </p:sp>
      <p:sp>
        <p:nvSpPr>
          <p:cNvPr id="17" name="矩形 16"/>
          <p:cNvSpPr/>
          <p:nvPr/>
        </p:nvSpPr>
        <p:spPr>
          <a:xfrm>
            <a:off x="4445314" y="1564799"/>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观</a:t>
            </a:r>
          </a:p>
        </p:txBody>
      </p:sp>
      <p:sp>
        <p:nvSpPr>
          <p:cNvPr id="18" name="矩形 17"/>
          <p:cNvSpPr/>
          <p:nvPr/>
        </p:nvSpPr>
        <p:spPr>
          <a:xfrm>
            <a:off x="5610954" y="2035636"/>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看</a:t>
            </a:r>
          </a:p>
        </p:txBody>
      </p:sp>
      <p:sp>
        <p:nvSpPr>
          <p:cNvPr id="41" name="椭圆 40"/>
          <p:cNvSpPr/>
          <p:nvPr/>
        </p:nvSpPr>
        <p:spPr>
          <a:xfrm>
            <a:off x="4598197" y="3288996"/>
            <a:ext cx="500908" cy="500908"/>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5740527" y="3513307"/>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575410" y="351366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279076" y="3632005"/>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198665" y="351832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085391" y="3510821"/>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576425" y="364222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873480" y="3545432"/>
            <a:ext cx="250454" cy="250454"/>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750128" y="3512025"/>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174703" y="3520080"/>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382889" y="3569216"/>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923888" y="3329522"/>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093506" y="3642512"/>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529502" y="336561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229178" y="3457466"/>
            <a:ext cx="322151" cy="322151"/>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099105" y="3510203"/>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230014" y="351353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4804" y="364476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795496" y="3330265"/>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713791" y="356659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16637" y="3372814"/>
            <a:ext cx="137389" cy="13738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7753607" y="3504242"/>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3991610"/>
      </p:ext>
    </p:extLst>
  </p:cSld>
  <p:clrMapOvr>
    <a:masterClrMapping/>
  </p:clrMapOvr>
  <p:transition spd="slow">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2000" fill="hold" nodeType="afterEffect" p14:presetBounceEnd="4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8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48000">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14:presetBounceEnd="4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8000">
                                          <p:cBhvr additive="base">
                                            <p:cTn id="11" dur="10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14:presetBounceEnd="48000">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14:bounceEnd="48000">
                                          <p:cBhvr additive="base">
                                            <p:cTn id="15" dur="1000" fill="hold"/>
                                            <p:tgtEl>
                                              <p:spTgt spid="3"/>
                                            </p:tgtEl>
                                            <p:attrNameLst>
                                              <p:attrName>ppt_x</p:attrName>
                                            </p:attrNameLst>
                                          </p:cBhvr>
                                          <p:tavLst>
                                            <p:tav tm="0">
                                              <p:val>
                                                <p:strVal val="1+#ppt_w/2"/>
                                              </p:val>
                                            </p:tav>
                                            <p:tav tm="100000">
                                              <p:val>
                                                <p:strVal val="#ppt_x"/>
                                              </p:val>
                                            </p:tav>
                                          </p:tavLst>
                                        </p:anim>
                                        <p:anim calcmode="lin" valueType="num" p14:bounceEnd="48000">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14:presetBounceEnd="48000">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14:bounceEnd="48000">
                                          <p:cBhvr additive="base">
                                            <p:cTn id="19" dur="1000" fill="hold"/>
                                            <p:tgtEl>
                                              <p:spTgt spid="12"/>
                                            </p:tgtEl>
                                            <p:attrNameLst>
                                              <p:attrName>ppt_x</p:attrName>
                                            </p:attrNameLst>
                                          </p:cBhvr>
                                          <p:tavLst>
                                            <p:tav tm="0">
                                              <p:val>
                                                <p:strVal val="1+#ppt_w/2"/>
                                              </p:val>
                                            </p:tav>
                                            <p:tav tm="100000">
                                              <p:val>
                                                <p:strVal val="#ppt_x"/>
                                              </p:val>
                                            </p:tav>
                                          </p:tavLst>
                                        </p:anim>
                                        <p:anim calcmode="lin" valueType="num" p14:bounceEnd="48000">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1)">
                                          <p:cBhvr>
                                            <p:cTn id="24" dur="1000"/>
                                            <p:tgtEl>
                                              <p:spTgt spid="15"/>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1000"/>
                                            <p:tgtEl>
                                              <p:spTgt spid="16"/>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7"/>
                                            </p:tgtEl>
                                            <p:attrNameLst>
                                              <p:attrName>style.visibility</p:attrName>
                                            </p:attrNameLst>
                                          </p:cBhvr>
                                          <p:to>
                                            <p:strVal val="visible"/>
                                          </p:to>
                                        </p:set>
                                        <p:animEffect transition="in" filter="wheel(1)">
                                          <p:cBhvr>
                                            <p:cTn id="30" dur="1000"/>
                                            <p:tgtEl>
                                              <p:spTgt spid="17"/>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8"/>
                                            </p:tgtEl>
                                            <p:attrNameLst>
                                              <p:attrName>style.visibility</p:attrName>
                                            </p:attrNameLst>
                                          </p:cBhvr>
                                          <p:to>
                                            <p:strVal val="visible"/>
                                          </p:to>
                                        </p:set>
                                        <p:animEffect transition="in" filter="wheel(1)">
                                          <p:cBhvr>
                                            <p:cTn id="33" dur="1000"/>
                                            <p:tgtEl>
                                              <p:spTgt spid="18"/>
                                            </p:tgtEl>
                                          </p:cBhvr>
                                        </p:animEffect>
                                      </p:childTnLst>
                                    </p:cTn>
                                  </p:par>
                                </p:childTnLst>
                              </p:cTn>
                            </p:par>
                            <p:par>
                              <p:cTn id="34" fill="hold">
                                <p:stCondLst>
                                  <p:cond delay="3100"/>
                                </p:stCondLst>
                                <p:childTnLst>
                                  <p:par>
                                    <p:cTn id="35" presetID="53" presetClass="entr" presetSubtype="16"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Effect transition="in" filter="fade">
                                          <p:cBhvr>
                                            <p:cTn id="74" dur="500"/>
                                            <p:tgtEl>
                                              <p:spTgt spid="48"/>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Effect transition="in" filter="fade">
                                          <p:cBhvr>
                                            <p:cTn id="79" dur="500"/>
                                            <p:tgtEl>
                                              <p:spTgt spid="4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animEffect transition="in" filter="fade">
                                          <p:cBhvr>
                                            <p:cTn id="84" dur="500"/>
                                            <p:tgtEl>
                                              <p:spTgt spid="5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fltVal val="0"/>
                                              </p:val>
                                            </p:tav>
                                            <p:tav tm="100000">
                                              <p:val>
                                                <p:strVal val="#ppt_w"/>
                                              </p:val>
                                            </p:tav>
                                          </p:tavLst>
                                        </p:anim>
                                        <p:anim calcmode="lin" valueType="num">
                                          <p:cBhvr>
                                            <p:cTn id="88" dur="500" fill="hold"/>
                                            <p:tgtEl>
                                              <p:spTgt spid="51"/>
                                            </p:tgtEl>
                                            <p:attrNameLst>
                                              <p:attrName>ppt_h</p:attrName>
                                            </p:attrNameLst>
                                          </p:cBhvr>
                                          <p:tavLst>
                                            <p:tav tm="0">
                                              <p:val>
                                                <p:fltVal val="0"/>
                                              </p:val>
                                            </p:tav>
                                            <p:tav tm="100000">
                                              <p:val>
                                                <p:strVal val="#ppt_h"/>
                                              </p:val>
                                            </p:tav>
                                          </p:tavLst>
                                        </p:anim>
                                        <p:animEffect transition="in" filter="fade">
                                          <p:cBhvr>
                                            <p:cTn id="89" dur="500"/>
                                            <p:tgtEl>
                                              <p:spTgt spid="51"/>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4"/>
                                            </p:tgtEl>
                                            <p:attrNameLst>
                                              <p:attrName>style.visibility</p:attrName>
                                            </p:attrNameLst>
                                          </p:cBhvr>
                                          <p:to>
                                            <p:strVal val="visible"/>
                                          </p:to>
                                        </p:set>
                                        <p:anim calcmode="lin" valueType="num">
                                          <p:cBhvr>
                                            <p:cTn id="102" dur="500" fill="hold"/>
                                            <p:tgtEl>
                                              <p:spTgt spid="54"/>
                                            </p:tgtEl>
                                            <p:attrNameLst>
                                              <p:attrName>ppt_w</p:attrName>
                                            </p:attrNameLst>
                                          </p:cBhvr>
                                          <p:tavLst>
                                            <p:tav tm="0">
                                              <p:val>
                                                <p:fltVal val="0"/>
                                              </p:val>
                                            </p:tav>
                                            <p:tav tm="100000">
                                              <p:val>
                                                <p:strVal val="#ppt_w"/>
                                              </p:val>
                                            </p:tav>
                                          </p:tavLst>
                                        </p:anim>
                                        <p:anim calcmode="lin" valueType="num">
                                          <p:cBhvr>
                                            <p:cTn id="103" dur="500" fill="hold"/>
                                            <p:tgtEl>
                                              <p:spTgt spid="54"/>
                                            </p:tgtEl>
                                            <p:attrNameLst>
                                              <p:attrName>ppt_h</p:attrName>
                                            </p:attrNameLst>
                                          </p:cBhvr>
                                          <p:tavLst>
                                            <p:tav tm="0">
                                              <p:val>
                                                <p:fltVal val="0"/>
                                              </p:val>
                                            </p:tav>
                                            <p:tav tm="100000">
                                              <p:val>
                                                <p:strVal val="#ppt_h"/>
                                              </p:val>
                                            </p:tav>
                                          </p:tavLst>
                                        </p:anim>
                                        <p:animEffect transition="in" filter="fade">
                                          <p:cBhvr>
                                            <p:cTn id="104" dur="500"/>
                                            <p:tgtEl>
                                              <p:spTgt spid="54"/>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p:cTn id="107" dur="500" fill="hold"/>
                                            <p:tgtEl>
                                              <p:spTgt spid="55"/>
                                            </p:tgtEl>
                                            <p:attrNameLst>
                                              <p:attrName>ppt_w</p:attrName>
                                            </p:attrNameLst>
                                          </p:cBhvr>
                                          <p:tavLst>
                                            <p:tav tm="0">
                                              <p:val>
                                                <p:fltVal val="0"/>
                                              </p:val>
                                            </p:tav>
                                            <p:tav tm="100000">
                                              <p:val>
                                                <p:strVal val="#ppt_w"/>
                                              </p:val>
                                            </p:tav>
                                          </p:tavLst>
                                        </p:anim>
                                        <p:anim calcmode="lin" valueType="num">
                                          <p:cBhvr>
                                            <p:cTn id="108" dur="500" fill="hold"/>
                                            <p:tgtEl>
                                              <p:spTgt spid="55"/>
                                            </p:tgtEl>
                                            <p:attrNameLst>
                                              <p:attrName>ppt_h</p:attrName>
                                            </p:attrNameLst>
                                          </p:cBhvr>
                                          <p:tavLst>
                                            <p:tav tm="0">
                                              <p:val>
                                                <p:fltVal val="0"/>
                                              </p:val>
                                            </p:tav>
                                            <p:tav tm="100000">
                                              <p:val>
                                                <p:strVal val="#ppt_h"/>
                                              </p:val>
                                            </p:tav>
                                          </p:tavLst>
                                        </p:anim>
                                        <p:animEffect transition="in" filter="fade">
                                          <p:cBhvr>
                                            <p:cTn id="109" dur="500"/>
                                            <p:tgtEl>
                                              <p:spTgt spid="55"/>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57"/>
                                            </p:tgtEl>
                                            <p:attrNameLst>
                                              <p:attrName>style.visibility</p:attrName>
                                            </p:attrNameLst>
                                          </p:cBhvr>
                                          <p:to>
                                            <p:strVal val="visible"/>
                                          </p:to>
                                        </p:set>
                                        <p:anim calcmode="lin" valueType="num">
                                          <p:cBhvr>
                                            <p:cTn id="117" dur="500" fill="hold"/>
                                            <p:tgtEl>
                                              <p:spTgt spid="57"/>
                                            </p:tgtEl>
                                            <p:attrNameLst>
                                              <p:attrName>ppt_w</p:attrName>
                                            </p:attrNameLst>
                                          </p:cBhvr>
                                          <p:tavLst>
                                            <p:tav tm="0">
                                              <p:val>
                                                <p:fltVal val="0"/>
                                              </p:val>
                                            </p:tav>
                                            <p:tav tm="100000">
                                              <p:val>
                                                <p:strVal val="#ppt_w"/>
                                              </p:val>
                                            </p:tav>
                                          </p:tavLst>
                                        </p:anim>
                                        <p:anim calcmode="lin" valueType="num">
                                          <p:cBhvr>
                                            <p:cTn id="118" dur="500" fill="hold"/>
                                            <p:tgtEl>
                                              <p:spTgt spid="57"/>
                                            </p:tgtEl>
                                            <p:attrNameLst>
                                              <p:attrName>ppt_h</p:attrName>
                                            </p:attrNameLst>
                                          </p:cBhvr>
                                          <p:tavLst>
                                            <p:tav tm="0">
                                              <p:val>
                                                <p:fltVal val="0"/>
                                              </p:val>
                                            </p:tav>
                                            <p:tav tm="100000">
                                              <p:val>
                                                <p:strVal val="#ppt_h"/>
                                              </p:val>
                                            </p:tav>
                                          </p:tavLst>
                                        </p:anim>
                                        <p:animEffect transition="in" filter="fade">
                                          <p:cBhvr>
                                            <p:cTn id="119" dur="500"/>
                                            <p:tgtEl>
                                              <p:spTgt spid="57"/>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 calcmode="lin" valueType="num">
                                          <p:cBhvr>
                                            <p:cTn id="122" dur="500" fill="hold"/>
                                            <p:tgtEl>
                                              <p:spTgt spid="58"/>
                                            </p:tgtEl>
                                            <p:attrNameLst>
                                              <p:attrName>ppt_w</p:attrName>
                                            </p:attrNameLst>
                                          </p:cBhvr>
                                          <p:tavLst>
                                            <p:tav tm="0">
                                              <p:val>
                                                <p:fltVal val="0"/>
                                              </p:val>
                                            </p:tav>
                                            <p:tav tm="100000">
                                              <p:val>
                                                <p:strVal val="#ppt_w"/>
                                              </p:val>
                                            </p:tav>
                                          </p:tavLst>
                                        </p:anim>
                                        <p:anim calcmode="lin" valueType="num">
                                          <p:cBhvr>
                                            <p:cTn id="123" dur="500" fill="hold"/>
                                            <p:tgtEl>
                                              <p:spTgt spid="58"/>
                                            </p:tgtEl>
                                            <p:attrNameLst>
                                              <p:attrName>ppt_h</p:attrName>
                                            </p:attrNameLst>
                                          </p:cBhvr>
                                          <p:tavLst>
                                            <p:tav tm="0">
                                              <p:val>
                                                <p:fltVal val="0"/>
                                              </p:val>
                                            </p:tav>
                                            <p:tav tm="100000">
                                              <p:val>
                                                <p:strVal val="#ppt_h"/>
                                              </p:val>
                                            </p:tav>
                                          </p:tavLst>
                                        </p:anim>
                                        <p:animEffect transition="in" filter="fade">
                                          <p:cBhvr>
                                            <p:cTn id="124" dur="500"/>
                                            <p:tgtEl>
                                              <p:spTgt spid="58"/>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500" fill="hold"/>
                                            <p:tgtEl>
                                              <p:spTgt spid="59"/>
                                            </p:tgtEl>
                                            <p:attrNameLst>
                                              <p:attrName>ppt_w</p:attrName>
                                            </p:attrNameLst>
                                          </p:cBhvr>
                                          <p:tavLst>
                                            <p:tav tm="0">
                                              <p:val>
                                                <p:fltVal val="0"/>
                                              </p:val>
                                            </p:tav>
                                            <p:tav tm="100000">
                                              <p:val>
                                                <p:strVal val="#ppt_w"/>
                                              </p:val>
                                            </p:tav>
                                          </p:tavLst>
                                        </p:anim>
                                        <p:anim calcmode="lin" valueType="num">
                                          <p:cBhvr>
                                            <p:cTn id="128" dur="500" fill="hold"/>
                                            <p:tgtEl>
                                              <p:spTgt spid="59"/>
                                            </p:tgtEl>
                                            <p:attrNameLst>
                                              <p:attrName>ppt_h</p:attrName>
                                            </p:attrNameLst>
                                          </p:cBhvr>
                                          <p:tavLst>
                                            <p:tav tm="0">
                                              <p:val>
                                                <p:fltVal val="0"/>
                                              </p:val>
                                            </p:tav>
                                            <p:tav tm="100000">
                                              <p:val>
                                                <p:strVal val="#ppt_h"/>
                                              </p:val>
                                            </p:tav>
                                          </p:tavLst>
                                        </p:anim>
                                        <p:animEffect transition="in" filter="fade">
                                          <p:cBhvr>
                                            <p:cTn id="129" dur="500"/>
                                            <p:tgtEl>
                                              <p:spTgt spid="59"/>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60"/>
                                            </p:tgtEl>
                                            <p:attrNameLst>
                                              <p:attrName>style.visibility</p:attrName>
                                            </p:attrNameLst>
                                          </p:cBhvr>
                                          <p:to>
                                            <p:strVal val="visible"/>
                                          </p:to>
                                        </p:set>
                                        <p:anim calcmode="lin" valueType="num">
                                          <p:cBhvr>
                                            <p:cTn id="132" dur="500" fill="hold"/>
                                            <p:tgtEl>
                                              <p:spTgt spid="60"/>
                                            </p:tgtEl>
                                            <p:attrNameLst>
                                              <p:attrName>ppt_w</p:attrName>
                                            </p:attrNameLst>
                                          </p:cBhvr>
                                          <p:tavLst>
                                            <p:tav tm="0">
                                              <p:val>
                                                <p:fltVal val="0"/>
                                              </p:val>
                                            </p:tav>
                                            <p:tav tm="100000">
                                              <p:val>
                                                <p:strVal val="#ppt_w"/>
                                              </p:val>
                                            </p:tav>
                                          </p:tavLst>
                                        </p:anim>
                                        <p:anim calcmode="lin" valueType="num">
                                          <p:cBhvr>
                                            <p:cTn id="133" dur="500" fill="hold"/>
                                            <p:tgtEl>
                                              <p:spTgt spid="60"/>
                                            </p:tgtEl>
                                            <p:attrNameLst>
                                              <p:attrName>ppt_h</p:attrName>
                                            </p:attrNameLst>
                                          </p:cBhvr>
                                          <p:tavLst>
                                            <p:tav tm="0">
                                              <p:val>
                                                <p:fltVal val="0"/>
                                              </p:val>
                                            </p:tav>
                                            <p:tav tm="100000">
                                              <p:val>
                                                <p:strVal val="#ppt_h"/>
                                              </p:val>
                                            </p:tav>
                                          </p:tavLst>
                                        </p:anim>
                                        <p:animEffect transition="in" filter="fade">
                                          <p:cBhvr>
                                            <p:cTn id="134" dur="500"/>
                                            <p:tgtEl>
                                              <p:spTgt spid="60"/>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61"/>
                                            </p:tgtEl>
                                            <p:attrNameLst>
                                              <p:attrName>style.visibility</p:attrName>
                                            </p:attrNameLst>
                                          </p:cBhvr>
                                          <p:to>
                                            <p:strVal val="visible"/>
                                          </p:to>
                                        </p:set>
                                        <p:anim calcmode="lin" valueType="num">
                                          <p:cBhvr>
                                            <p:cTn id="137" dur="500" fill="hold"/>
                                            <p:tgtEl>
                                              <p:spTgt spid="61"/>
                                            </p:tgtEl>
                                            <p:attrNameLst>
                                              <p:attrName>ppt_w</p:attrName>
                                            </p:attrNameLst>
                                          </p:cBhvr>
                                          <p:tavLst>
                                            <p:tav tm="0">
                                              <p:val>
                                                <p:fltVal val="0"/>
                                              </p:val>
                                            </p:tav>
                                            <p:tav tm="100000">
                                              <p:val>
                                                <p:strVal val="#ppt_w"/>
                                              </p:val>
                                            </p:tav>
                                          </p:tavLst>
                                        </p:anim>
                                        <p:anim calcmode="lin" valueType="num">
                                          <p:cBhvr>
                                            <p:cTn id="138" dur="500" fill="hold"/>
                                            <p:tgtEl>
                                              <p:spTgt spid="61"/>
                                            </p:tgtEl>
                                            <p:attrNameLst>
                                              <p:attrName>ppt_h</p:attrName>
                                            </p:attrNameLst>
                                          </p:cBhvr>
                                          <p:tavLst>
                                            <p:tav tm="0">
                                              <p:val>
                                                <p:fltVal val="0"/>
                                              </p:val>
                                            </p:tav>
                                            <p:tav tm="100000">
                                              <p:val>
                                                <p:strVal val="#ppt_h"/>
                                              </p:val>
                                            </p:tav>
                                          </p:tavLst>
                                        </p:anim>
                                        <p:animEffect transition="in" filter="fade">
                                          <p:cBhvr>
                                            <p:cTn id="139" dur="500"/>
                                            <p:tgtEl>
                                              <p:spTgt spid="61"/>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62"/>
                                            </p:tgtEl>
                                            <p:attrNameLst>
                                              <p:attrName>style.visibility</p:attrName>
                                            </p:attrNameLst>
                                          </p:cBhvr>
                                          <p:to>
                                            <p:strVal val="visible"/>
                                          </p:to>
                                        </p:set>
                                        <p:anim calcmode="lin" valueType="num">
                                          <p:cBhvr>
                                            <p:cTn id="142" dur="500" fill="hold"/>
                                            <p:tgtEl>
                                              <p:spTgt spid="62"/>
                                            </p:tgtEl>
                                            <p:attrNameLst>
                                              <p:attrName>ppt_w</p:attrName>
                                            </p:attrNameLst>
                                          </p:cBhvr>
                                          <p:tavLst>
                                            <p:tav tm="0">
                                              <p:val>
                                                <p:fltVal val="0"/>
                                              </p:val>
                                            </p:tav>
                                            <p:tav tm="100000">
                                              <p:val>
                                                <p:strVal val="#ppt_w"/>
                                              </p:val>
                                            </p:tav>
                                          </p:tavLst>
                                        </p:anim>
                                        <p:anim calcmode="lin" valueType="num">
                                          <p:cBhvr>
                                            <p:cTn id="143" dur="500" fill="hold"/>
                                            <p:tgtEl>
                                              <p:spTgt spid="62"/>
                                            </p:tgtEl>
                                            <p:attrNameLst>
                                              <p:attrName>ppt_h</p:attrName>
                                            </p:attrNameLst>
                                          </p:cBhvr>
                                          <p:tavLst>
                                            <p:tav tm="0">
                                              <p:val>
                                                <p:fltVal val="0"/>
                                              </p:val>
                                            </p:tav>
                                            <p:tav tm="100000">
                                              <p:val>
                                                <p:strVal val="#ppt_h"/>
                                              </p:val>
                                            </p:tav>
                                          </p:tavLst>
                                        </p:anim>
                                        <p:animEffect transition="in" filter="fade">
                                          <p:cBhvr>
                                            <p:cTn id="14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2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1+#ppt_w/2"/>
                                              </p:val>
                                            </p:tav>
                                            <p:tav tm="100000">
                                              <p:val>
                                                <p:strVal val="#ppt_x"/>
                                              </p:val>
                                            </p:tav>
                                          </p:tavLst>
                                        </p:anim>
                                        <p:anim calcmode="lin" valueType="num">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1)">
                                          <p:cBhvr>
                                            <p:cTn id="24" dur="1000"/>
                                            <p:tgtEl>
                                              <p:spTgt spid="15"/>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1000"/>
                                            <p:tgtEl>
                                              <p:spTgt spid="16"/>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7"/>
                                            </p:tgtEl>
                                            <p:attrNameLst>
                                              <p:attrName>style.visibility</p:attrName>
                                            </p:attrNameLst>
                                          </p:cBhvr>
                                          <p:to>
                                            <p:strVal val="visible"/>
                                          </p:to>
                                        </p:set>
                                        <p:animEffect transition="in" filter="wheel(1)">
                                          <p:cBhvr>
                                            <p:cTn id="30" dur="1000"/>
                                            <p:tgtEl>
                                              <p:spTgt spid="17"/>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8"/>
                                            </p:tgtEl>
                                            <p:attrNameLst>
                                              <p:attrName>style.visibility</p:attrName>
                                            </p:attrNameLst>
                                          </p:cBhvr>
                                          <p:to>
                                            <p:strVal val="visible"/>
                                          </p:to>
                                        </p:set>
                                        <p:animEffect transition="in" filter="wheel(1)">
                                          <p:cBhvr>
                                            <p:cTn id="33" dur="1000"/>
                                            <p:tgtEl>
                                              <p:spTgt spid="18"/>
                                            </p:tgtEl>
                                          </p:cBhvr>
                                        </p:animEffect>
                                      </p:childTnLst>
                                    </p:cTn>
                                  </p:par>
                                </p:childTnLst>
                              </p:cTn>
                            </p:par>
                            <p:par>
                              <p:cTn id="34" fill="hold">
                                <p:stCondLst>
                                  <p:cond delay="3100"/>
                                </p:stCondLst>
                                <p:childTnLst>
                                  <p:par>
                                    <p:cTn id="35" presetID="53" presetClass="entr" presetSubtype="16"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Effect transition="in" filter="fade">
                                          <p:cBhvr>
                                            <p:cTn id="74" dur="500"/>
                                            <p:tgtEl>
                                              <p:spTgt spid="48"/>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Effect transition="in" filter="fade">
                                          <p:cBhvr>
                                            <p:cTn id="79" dur="500"/>
                                            <p:tgtEl>
                                              <p:spTgt spid="4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animEffect transition="in" filter="fade">
                                          <p:cBhvr>
                                            <p:cTn id="84" dur="500"/>
                                            <p:tgtEl>
                                              <p:spTgt spid="5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fltVal val="0"/>
                                              </p:val>
                                            </p:tav>
                                            <p:tav tm="100000">
                                              <p:val>
                                                <p:strVal val="#ppt_w"/>
                                              </p:val>
                                            </p:tav>
                                          </p:tavLst>
                                        </p:anim>
                                        <p:anim calcmode="lin" valueType="num">
                                          <p:cBhvr>
                                            <p:cTn id="88" dur="500" fill="hold"/>
                                            <p:tgtEl>
                                              <p:spTgt spid="51"/>
                                            </p:tgtEl>
                                            <p:attrNameLst>
                                              <p:attrName>ppt_h</p:attrName>
                                            </p:attrNameLst>
                                          </p:cBhvr>
                                          <p:tavLst>
                                            <p:tav tm="0">
                                              <p:val>
                                                <p:fltVal val="0"/>
                                              </p:val>
                                            </p:tav>
                                            <p:tav tm="100000">
                                              <p:val>
                                                <p:strVal val="#ppt_h"/>
                                              </p:val>
                                            </p:tav>
                                          </p:tavLst>
                                        </p:anim>
                                        <p:animEffect transition="in" filter="fade">
                                          <p:cBhvr>
                                            <p:cTn id="89" dur="500"/>
                                            <p:tgtEl>
                                              <p:spTgt spid="51"/>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4"/>
                                            </p:tgtEl>
                                            <p:attrNameLst>
                                              <p:attrName>style.visibility</p:attrName>
                                            </p:attrNameLst>
                                          </p:cBhvr>
                                          <p:to>
                                            <p:strVal val="visible"/>
                                          </p:to>
                                        </p:set>
                                        <p:anim calcmode="lin" valueType="num">
                                          <p:cBhvr>
                                            <p:cTn id="102" dur="500" fill="hold"/>
                                            <p:tgtEl>
                                              <p:spTgt spid="54"/>
                                            </p:tgtEl>
                                            <p:attrNameLst>
                                              <p:attrName>ppt_w</p:attrName>
                                            </p:attrNameLst>
                                          </p:cBhvr>
                                          <p:tavLst>
                                            <p:tav tm="0">
                                              <p:val>
                                                <p:fltVal val="0"/>
                                              </p:val>
                                            </p:tav>
                                            <p:tav tm="100000">
                                              <p:val>
                                                <p:strVal val="#ppt_w"/>
                                              </p:val>
                                            </p:tav>
                                          </p:tavLst>
                                        </p:anim>
                                        <p:anim calcmode="lin" valueType="num">
                                          <p:cBhvr>
                                            <p:cTn id="103" dur="500" fill="hold"/>
                                            <p:tgtEl>
                                              <p:spTgt spid="54"/>
                                            </p:tgtEl>
                                            <p:attrNameLst>
                                              <p:attrName>ppt_h</p:attrName>
                                            </p:attrNameLst>
                                          </p:cBhvr>
                                          <p:tavLst>
                                            <p:tav tm="0">
                                              <p:val>
                                                <p:fltVal val="0"/>
                                              </p:val>
                                            </p:tav>
                                            <p:tav tm="100000">
                                              <p:val>
                                                <p:strVal val="#ppt_h"/>
                                              </p:val>
                                            </p:tav>
                                          </p:tavLst>
                                        </p:anim>
                                        <p:animEffect transition="in" filter="fade">
                                          <p:cBhvr>
                                            <p:cTn id="104" dur="500"/>
                                            <p:tgtEl>
                                              <p:spTgt spid="54"/>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p:cTn id="107" dur="500" fill="hold"/>
                                            <p:tgtEl>
                                              <p:spTgt spid="55"/>
                                            </p:tgtEl>
                                            <p:attrNameLst>
                                              <p:attrName>ppt_w</p:attrName>
                                            </p:attrNameLst>
                                          </p:cBhvr>
                                          <p:tavLst>
                                            <p:tav tm="0">
                                              <p:val>
                                                <p:fltVal val="0"/>
                                              </p:val>
                                            </p:tav>
                                            <p:tav tm="100000">
                                              <p:val>
                                                <p:strVal val="#ppt_w"/>
                                              </p:val>
                                            </p:tav>
                                          </p:tavLst>
                                        </p:anim>
                                        <p:anim calcmode="lin" valueType="num">
                                          <p:cBhvr>
                                            <p:cTn id="108" dur="500" fill="hold"/>
                                            <p:tgtEl>
                                              <p:spTgt spid="55"/>
                                            </p:tgtEl>
                                            <p:attrNameLst>
                                              <p:attrName>ppt_h</p:attrName>
                                            </p:attrNameLst>
                                          </p:cBhvr>
                                          <p:tavLst>
                                            <p:tav tm="0">
                                              <p:val>
                                                <p:fltVal val="0"/>
                                              </p:val>
                                            </p:tav>
                                            <p:tav tm="100000">
                                              <p:val>
                                                <p:strVal val="#ppt_h"/>
                                              </p:val>
                                            </p:tav>
                                          </p:tavLst>
                                        </p:anim>
                                        <p:animEffect transition="in" filter="fade">
                                          <p:cBhvr>
                                            <p:cTn id="109" dur="500"/>
                                            <p:tgtEl>
                                              <p:spTgt spid="55"/>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57"/>
                                            </p:tgtEl>
                                            <p:attrNameLst>
                                              <p:attrName>style.visibility</p:attrName>
                                            </p:attrNameLst>
                                          </p:cBhvr>
                                          <p:to>
                                            <p:strVal val="visible"/>
                                          </p:to>
                                        </p:set>
                                        <p:anim calcmode="lin" valueType="num">
                                          <p:cBhvr>
                                            <p:cTn id="117" dur="500" fill="hold"/>
                                            <p:tgtEl>
                                              <p:spTgt spid="57"/>
                                            </p:tgtEl>
                                            <p:attrNameLst>
                                              <p:attrName>ppt_w</p:attrName>
                                            </p:attrNameLst>
                                          </p:cBhvr>
                                          <p:tavLst>
                                            <p:tav tm="0">
                                              <p:val>
                                                <p:fltVal val="0"/>
                                              </p:val>
                                            </p:tav>
                                            <p:tav tm="100000">
                                              <p:val>
                                                <p:strVal val="#ppt_w"/>
                                              </p:val>
                                            </p:tav>
                                          </p:tavLst>
                                        </p:anim>
                                        <p:anim calcmode="lin" valueType="num">
                                          <p:cBhvr>
                                            <p:cTn id="118" dur="500" fill="hold"/>
                                            <p:tgtEl>
                                              <p:spTgt spid="57"/>
                                            </p:tgtEl>
                                            <p:attrNameLst>
                                              <p:attrName>ppt_h</p:attrName>
                                            </p:attrNameLst>
                                          </p:cBhvr>
                                          <p:tavLst>
                                            <p:tav tm="0">
                                              <p:val>
                                                <p:fltVal val="0"/>
                                              </p:val>
                                            </p:tav>
                                            <p:tav tm="100000">
                                              <p:val>
                                                <p:strVal val="#ppt_h"/>
                                              </p:val>
                                            </p:tav>
                                          </p:tavLst>
                                        </p:anim>
                                        <p:animEffect transition="in" filter="fade">
                                          <p:cBhvr>
                                            <p:cTn id="119" dur="500"/>
                                            <p:tgtEl>
                                              <p:spTgt spid="57"/>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 calcmode="lin" valueType="num">
                                          <p:cBhvr>
                                            <p:cTn id="122" dur="500" fill="hold"/>
                                            <p:tgtEl>
                                              <p:spTgt spid="58"/>
                                            </p:tgtEl>
                                            <p:attrNameLst>
                                              <p:attrName>ppt_w</p:attrName>
                                            </p:attrNameLst>
                                          </p:cBhvr>
                                          <p:tavLst>
                                            <p:tav tm="0">
                                              <p:val>
                                                <p:fltVal val="0"/>
                                              </p:val>
                                            </p:tav>
                                            <p:tav tm="100000">
                                              <p:val>
                                                <p:strVal val="#ppt_w"/>
                                              </p:val>
                                            </p:tav>
                                          </p:tavLst>
                                        </p:anim>
                                        <p:anim calcmode="lin" valueType="num">
                                          <p:cBhvr>
                                            <p:cTn id="123" dur="500" fill="hold"/>
                                            <p:tgtEl>
                                              <p:spTgt spid="58"/>
                                            </p:tgtEl>
                                            <p:attrNameLst>
                                              <p:attrName>ppt_h</p:attrName>
                                            </p:attrNameLst>
                                          </p:cBhvr>
                                          <p:tavLst>
                                            <p:tav tm="0">
                                              <p:val>
                                                <p:fltVal val="0"/>
                                              </p:val>
                                            </p:tav>
                                            <p:tav tm="100000">
                                              <p:val>
                                                <p:strVal val="#ppt_h"/>
                                              </p:val>
                                            </p:tav>
                                          </p:tavLst>
                                        </p:anim>
                                        <p:animEffect transition="in" filter="fade">
                                          <p:cBhvr>
                                            <p:cTn id="124" dur="500"/>
                                            <p:tgtEl>
                                              <p:spTgt spid="58"/>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500" fill="hold"/>
                                            <p:tgtEl>
                                              <p:spTgt spid="59"/>
                                            </p:tgtEl>
                                            <p:attrNameLst>
                                              <p:attrName>ppt_w</p:attrName>
                                            </p:attrNameLst>
                                          </p:cBhvr>
                                          <p:tavLst>
                                            <p:tav tm="0">
                                              <p:val>
                                                <p:fltVal val="0"/>
                                              </p:val>
                                            </p:tav>
                                            <p:tav tm="100000">
                                              <p:val>
                                                <p:strVal val="#ppt_w"/>
                                              </p:val>
                                            </p:tav>
                                          </p:tavLst>
                                        </p:anim>
                                        <p:anim calcmode="lin" valueType="num">
                                          <p:cBhvr>
                                            <p:cTn id="128" dur="500" fill="hold"/>
                                            <p:tgtEl>
                                              <p:spTgt spid="59"/>
                                            </p:tgtEl>
                                            <p:attrNameLst>
                                              <p:attrName>ppt_h</p:attrName>
                                            </p:attrNameLst>
                                          </p:cBhvr>
                                          <p:tavLst>
                                            <p:tav tm="0">
                                              <p:val>
                                                <p:fltVal val="0"/>
                                              </p:val>
                                            </p:tav>
                                            <p:tav tm="100000">
                                              <p:val>
                                                <p:strVal val="#ppt_h"/>
                                              </p:val>
                                            </p:tav>
                                          </p:tavLst>
                                        </p:anim>
                                        <p:animEffect transition="in" filter="fade">
                                          <p:cBhvr>
                                            <p:cTn id="129" dur="500"/>
                                            <p:tgtEl>
                                              <p:spTgt spid="59"/>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60"/>
                                            </p:tgtEl>
                                            <p:attrNameLst>
                                              <p:attrName>style.visibility</p:attrName>
                                            </p:attrNameLst>
                                          </p:cBhvr>
                                          <p:to>
                                            <p:strVal val="visible"/>
                                          </p:to>
                                        </p:set>
                                        <p:anim calcmode="lin" valueType="num">
                                          <p:cBhvr>
                                            <p:cTn id="132" dur="500" fill="hold"/>
                                            <p:tgtEl>
                                              <p:spTgt spid="60"/>
                                            </p:tgtEl>
                                            <p:attrNameLst>
                                              <p:attrName>ppt_w</p:attrName>
                                            </p:attrNameLst>
                                          </p:cBhvr>
                                          <p:tavLst>
                                            <p:tav tm="0">
                                              <p:val>
                                                <p:fltVal val="0"/>
                                              </p:val>
                                            </p:tav>
                                            <p:tav tm="100000">
                                              <p:val>
                                                <p:strVal val="#ppt_w"/>
                                              </p:val>
                                            </p:tav>
                                          </p:tavLst>
                                        </p:anim>
                                        <p:anim calcmode="lin" valueType="num">
                                          <p:cBhvr>
                                            <p:cTn id="133" dur="500" fill="hold"/>
                                            <p:tgtEl>
                                              <p:spTgt spid="60"/>
                                            </p:tgtEl>
                                            <p:attrNameLst>
                                              <p:attrName>ppt_h</p:attrName>
                                            </p:attrNameLst>
                                          </p:cBhvr>
                                          <p:tavLst>
                                            <p:tav tm="0">
                                              <p:val>
                                                <p:fltVal val="0"/>
                                              </p:val>
                                            </p:tav>
                                            <p:tav tm="100000">
                                              <p:val>
                                                <p:strVal val="#ppt_h"/>
                                              </p:val>
                                            </p:tav>
                                          </p:tavLst>
                                        </p:anim>
                                        <p:animEffect transition="in" filter="fade">
                                          <p:cBhvr>
                                            <p:cTn id="134" dur="500"/>
                                            <p:tgtEl>
                                              <p:spTgt spid="60"/>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61"/>
                                            </p:tgtEl>
                                            <p:attrNameLst>
                                              <p:attrName>style.visibility</p:attrName>
                                            </p:attrNameLst>
                                          </p:cBhvr>
                                          <p:to>
                                            <p:strVal val="visible"/>
                                          </p:to>
                                        </p:set>
                                        <p:anim calcmode="lin" valueType="num">
                                          <p:cBhvr>
                                            <p:cTn id="137" dur="500" fill="hold"/>
                                            <p:tgtEl>
                                              <p:spTgt spid="61"/>
                                            </p:tgtEl>
                                            <p:attrNameLst>
                                              <p:attrName>ppt_w</p:attrName>
                                            </p:attrNameLst>
                                          </p:cBhvr>
                                          <p:tavLst>
                                            <p:tav tm="0">
                                              <p:val>
                                                <p:fltVal val="0"/>
                                              </p:val>
                                            </p:tav>
                                            <p:tav tm="100000">
                                              <p:val>
                                                <p:strVal val="#ppt_w"/>
                                              </p:val>
                                            </p:tav>
                                          </p:tavLst>
                                        </p:anim>
                                        <p:anim calcmode="lin" valueType="num">
                                          <p:cBhvr>
                                            <p:cTn id="138" dur="500" fill="hold"/>
                                            <p:tgtEl>
                                              <p:spTgt spid="61"/>
                                            </p:tgtEl>
                                            <p:attrNameLst>
                                              <p:attrName>ppt_h</p:attrName>
                                            </p:attrNameLst>
                                          </p:cBhvr>
                                          <p:tavLst>
                                            <p:tav tm="0">
                                              <p:val>
                                                <p:fltVal val="0"/>
                                              </p:val>
                                            </p:tav>
                                            <p:tav tm="100000">
                                              <p:val>
                                                <p:strVal val="#ppt_h"/>
                                              </p:val>
                                            </p:tav>
                                          </p:tavLst>
                                        </p:anim>
                                        <p:animEffect transition="in" filter="fade">
                                          <p:cBhvr>
                                            <p:cTn id="139" dur="500"/>
                                            <p:tgtEl>
                                              <p:spTgt spid="61"/>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62"/>
                                            </p:tgtEl>
                                            <p:attrNameLst>
                                              <p:attrName>style.visibility</p:attrName>
                                            </p:attrNameLst>
                                          </p:cBhvr>
                                          <p:to>
                                            <p:strVal val="visible"/>
                                          </p:to>
                                        </p:set>
                                        <p:anim calcmode="lin" valueType="num">
                                          <p:cBhvr>
                                            <p:cTn id="142" dur="500" fill="hold"/>
                                            <p:tgtEl>
                                              <p:spTgt spid="62"/>
                                            </p:tgtEl>
                                            <p:attrNameLst>
                                              <p:attrName>ppt_w</p:attrName>
                                            </p:attrNameLst>
                                          </p:cBhvr>
                                          <p:tavLst>
                                            <p:tav tm="0">
                                              <p:val>
                                                <p:fltVal val="0"/>
                                              </p:val>
                                            </p:tav>
                                            <p:tav tm="100000">
                                              <p:val>
                                                <p:strVal val="#ppt_w"/>
                                              </p:val>
                                            </p:tav>
                                          </p:tavLst>
                                        </p:anim>
                                        <p:anim calcmode="lin" valueType="num">
                                          <p:cBhvr>
                                            <p:cTn id="143" dur="500" fill="hold"/>
                                            <p:tgtEl>
                                              <p:spTgt spid="62"/>
                                            </p:tgtEl>
                                            <p:attrNameLst>
                                              <p:attrName>ppt_h</p:attrName>
                                            </p:attrNameLst>
                                          </p:cBhvr>
                                          <p:tavLst>
                                            <p:tav tm="0">
                                              <p:val>
                                                <p:fltVal val="0"/>
                                              </p:val>
                                            </p:tav>
                                            <p:tav tm="100000">
                                              <p:val>
                                                <p:strVal val="#ppt_h"/>
                                              </p:val>
                                            </p:tav>
                                          </p:tavLst>
                                        </p:anim>
                                        <p:animEffect transition="in" filter="fade">
                                          <p:cBhvr>
                                            <p:cTn id="14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054705" y="1951527"/>
            <a:ext cx="5724644" cy="646331"/>
          </a:xfrm>
          <a:prstGeom prst="rect">
            <a:avLst/>
          </a:prstGeom>
          <a:noFill/>
        </p:spPr>
        <p:txBody>
          <a:bodyPr wrap="none" rtlCol="0">
            <a:spAutoFit/>
          </a:bodyPr>
          <a:lstStyle/>
          <a:p>
            <a:pPr marL="0" lvl="1"/>
            <a:r>
              <a:rPr lang="zh-CN" altLang="en-US" sz="3600" b="1" dirty="0">
                <a:solidFill>
                  <a:schemeClr val="accent1">
                    <a:lumMod val="75000"/>
                  </a:schemeClr>
                </a:solidFill>
                <a:latin typeface="微软雅黑" panose="020B0503020204020204" pitchFamily="34" charset="-122"/>
                <a:ea typeface="微软雅黑" panose="020B0503020204020204" pitchFamily="34" charset="-122"/>
              </a:rPr>
              <a:t>欢迎来到量化投资基础课程</a:t>
            </a:r>
            <a:endParaRPr lang="zh-CN" sz="3600" b="1"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180409" y="76386"/>
            <a:ext cx="1179281" cy="117928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7" name="组合 36"/>
          <p:cNvGrpSpPr/>
          <p:nvPr/>
        </p:nvGrpSpPr>
        <p:grpSpPr>
          <a:xfrm>
            <a:off x="2653257" y="571379"/>
            <a:ext cx="630230" cy="630230"/>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0" name="组合 39"/>
          <p:cNvGrpSpPr/>
          <p:nvPr/>
        </p:nvGrpSpPr>
        <p:grpSpPr>
          <a:xfrm>
            <a:off x="3332046" y="886494"/>
            <a:ext cx="890519" cy="890519"/>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2" name="椭圆 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3" name="组合 42"/>
          <p:cNvGrpSpPr/>
          <p:nvPr/>
        </p:nvGrpSpPr>
        <p:grpSpPr>
          <a:xfrm>
            <a:off x="5654549" y="696617"/>
            <a:ext cx="685800" cy="685800"/>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5" name="椭圆 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6" name="组合 45"/>
          <p:cNvGrpSpPr/>
          <p:nvPr/>
        </p:nvGrpSpPr>
        <p:grpSpPr>
          <a:xfrm>
            <a:off x="3275856" y="3560070"/>
            <a:ext cx="588857" cy="588857"/>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9" name="组合 48"/>
          <p:cNvGrpSpPr/>
          <p:nvPr/>
        </p:nvGrpSpPr>
        <p:grpSpPr>
          <a:xfrm>
            <a:off x="6472478" y="3049434"/>
            <a:ext cx="252491" cy="252491"/>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2" name="组合 51"/>
          <p:cNvGrpSpPr/>
          <p:nvPr/>
        </p:nvGrpSpPr>
        <p:grpSpPr>
          <a:xfrm>
            <a:off x="5691088" y="2846633"/>
            <a:ext cx="529075" cy="529075"/>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5" name="组合 54"/>
          <p:cNvGrpSpPr/>
          <p:nvPr/>
        </p:nvGrpSpPr>
        <p:grpSpPr>
          <a:xfrm>
            <a:off x="6359867" y="-203602"/>
            <a:ext cx="1179281" cy="1179281"/>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58" name="组合 57"/>
          <p:cNvGrpSpPr/>
          <p:nvPr/>
        </p:nvGrpSpPr>
        <p:grpSpPr>
          <a:xfrm>
            <a:off x="6385605" y="1270877"/>
            <a:ext cx="223080" cy="223080"/>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0" name="椭圆 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61" name="组合 60"/>
          <p:cNvGrpSpPr/>
          <p:nvPr/>
        </p:nvGrpSpPr>
        <p:grpSpPr>
          <a:xfrm>
            <a:off x="4452759" y="3225726"/>
            <a:ext cx="1179281" cy="1179281"/>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3" name="椭圆 62"/>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4" name="组合 63"/>
          <p:cNvGrpSpPr/>
          <p:nvPr/>
        </p:nvGrpSpPr>
        <p:grpSpPr>
          <a:xfrm>
            <a:off x="3784700" y="3126227"/>
            <a:ext cx="520192" cy="520192"/>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67" name="组合 66"/>
          <p:cNvGrpSpPr/>
          <p:nvPr/>
        </p:nvGrpSpPr>
        <p:grpSpPr>
          <a:xfrm>
            <a:off x="2800412" y="3441341"/>
            <a:ext cx="316877" cy="316877"/>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9" name="椭圆 6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70" name="组合 69"/>
          <p:cNvGrpSpPr/>
          <p:nvPr/>
        </p:nvGrpSpPr>
        <p:grpSpPr>
          <a:xfrm>
            <a:off x="2626448" y="3258034"/>
            <a:ext cx="158438" cy="158438"/>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72" name="椭圆 7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
        <p:nvSpPr>
          <p:cNvPr id="73" name="TextBox 72"/>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74" name="TextBox 11">
            <a:extLst>
              <a:ext uri="{FF2B5EF4-FFF2-40B4-BE49-F238E27FC236}">
                <a16:creationId xmlns:a16="http://schemas.microsoft.com/office/drawing/2014/main" id="{BFF41878-D89B-4CF1-87EA-5C40D63158E9}"/>
              </a:ext>
            </a:extLst>
          </p:cNvPr>
          <p:cNvSpPr txBox="1"/>
          <p:nvPr/>
        </p:nvSpPr>
        <p:spPr>
          <a:xfrm>
            <a:off x="6976099" y="2651124"/>
            <a:ext cx="1415772" cy="338554"/>
          </a:xfrm>
          <a:prstGeom prst="rect">
            <a:avLst/>
          </a:prstGeom>
          <a:noFill/>
        </p:spPr>
        <p:txBody>
          <a:bodyPr wrap="none" rtlCol="0">
            <a:spAutoFit/>
          </a:bodyPr>
          <a:lstStyle/>
          <a:p>
            <a:pPr marL="0" lvl="1"/>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讲师：时海涛</a:t>
            </a:r>
            <a:endParaRPr lang="zh-CN" sz="16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75" name="图片 74">
            <a:extLst>
              <a:ext uri="{FF2B5EF4-FFF2-40B4-BE49-F238E27FC236}">
                <a16:creationId xmlns:a16="http://schemas.microsoft.com/office/drawing/2014/main" id="{72C4946E-FA07-45A8-946F-D394EF94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230" y="3867894"/>
            <a:ext cx="1179281" cy="1179281"/>
          </a:xfrm>
          <a:prstGeom prst="rect">
            <a:avLst/>
          </a:prstGeom>
        </p:spPr>
      </p:pic>
    </p:spTree>
    <p:extLst>
      <p:ext uri="{BB962C8B-B14F-4D97-AF65-F5344CB8AC3E}">
        <p14:creationId xmlns:p14="http://schemas.microsoft.com/office/powerpoint/2010/main" val="4913963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par>
                          <p:cTn id="9" fill="hold">
                            <p:stCondLst>
                              <p:cond delay="500"/>
                            </p:stCondLst>
                            <p:childTnLst>
                              <p:par>
                                <p:cTn id="10" presetID="23" presetClass="entr" presetSubtype="528"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 calcmode="lin" valueType="num">
                                      <p:cBhvr>
                                        <p:cTn id="14" dur="500" fill="hold"/>
                                        <p:tgtEl>
                                          <p:spTgt spid="34"/>
                                        </p:tgtEl>
                                        <p:attrNameLst>
                                          <p:attrName>ppt_x</p:attrName>
                                        </p:attrNameLst>
                                      </p:cBhvr>
                                      <p:tavLst>
                                        <p:tav tm="0">
                                          <p:val>
                                            <p:fltVal val="0.5"/>
                                          </p:val>
                                        </p:tav>
                                        <p:tav tm="100000">
                                          <p:val>
                                            <p:strVal val="#ppt_x"/>
                                          </p:val>
                                        </p:tav>
                                      </p:tavLst>
                                    </p:anim>
                                    <p:anim calcmode="lin" valueType="num">
                                      <p:cBhvr>
                                        <p:cTn id="15" dur="500" fill="hold"/>
                                        <p:tgtEl>
                                          <p:spTgt spid="34"/>
                                        </p:tgtEl>
                                        <p:attrNameLst>
                                          <p:attrName>ppt_y</p:attrName>
                                        </p:attrNameLst>
                                      </p:cBhvr>
                                      <p:tavLst>
                                        <p:tav tm="0">
                                          <p:val>
                                            <p:fltVal val="0.5"/>
                                          </p:val>
                                        </p:tav>
                                        <p:tav tm="100000">
                                          <p:val>
                                            <p:strVal val="#ppt_y"/>
                                          </p:val>
                                        </p:tav>
                                      </p:tavLst>
                                    </p:anim>
                                  </p:childTnLst>
                                </p:cTn>
                              </p:par>
                              <p:par>
                                <p:cTn id="16" presetID="23" presetClass="entr" presetSubtype="528" fill="hold"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500" fill="hold"/>
                                        <p:tgtEl>
                                          <p:spTgt spid="37"/>
                                        </p:tgtEl>
                                        <p:attrNameLst>
                                          <p:attrName>ppt_w</p:attrName>
                                        </p:attrNameLst>
                                      </p:cBhvr>
                                      <p:tavLst>
                                        <p:tav tm="0">
                                          <p:val>
                                            <p:fltVal val="0"/>
                                          </p:val>
                                        </p:tav>
                                        <p:tav tm="100000">
                                          <p:val>
                                            <p:strVal val="#ppt_w"/>
                                          </p:val>
                                        </p:tav>
                                      </p:tavLst>
                                    </p:anim>
                                    <p:anim calcmode="lin" valueType="num">
                                      <p:cBhvr>
                                        <p:cTn id="19" dur="500" fill="hold"/>
                                        <p:tgtEl>
                                          <p:spTgt spid="37"/>
                                        </p:tgtEl>
                                        <p:attrNameLst>
                                          <p:attrName>ppt_h</p:attrName>
                                        </p:attrNameLst>
                                      </p:cBhvr>
                                      <p:tavLst>
                                        <p:tav tm="0">
                                          <p:val>
                                            <p:fltVal val="0"/>
                                          </p:val>
                                        </p:tav>
                                        <p:tav tm="100000">
                                          <p:val>
                                            <p:strVal val="#ppt_h"/>
                                          </p:val>
                                        </p:tav>
                                      </p:tavLst>
                                    </p:anim>
                                    <p:anim calcmode="lin" valueType="num">
                                      <p:cBhvr>
                                        <p:cTn id="20" dur="500" fill="hold"/>
                                        <p:tgtEl>
                                          <p:spTgt spid="37"/>
                                        </p:tgtEl>
                                        <p:attrNameLst>
                                          <p:attrName>ppt_x</p:attrName>
                                        </p:attrNameLst>
                                      </p:cBhvr>
                                      <p:tavLst>
                                        <p:tav tm="0">
                                          <p:val>
                                            <p:fltVal val="0.5"/>
                                          </p:val>
                                        </p:tav>
                                        <p:tav tm="100000">
                                          <p:val>
                                            <p:strVal val="#ppt_x"/>
                                          </p:val>
                                        </p:tav>
                                      </p:tavLst>
                                    </p:anim>
                                    <p:anim calcmode="lin" valueType="num">
                                      <p:cBhvr>
                                        <p:cTn id="21" dur="500" fill="hold"/>
                                        <p:tgtEl>
                                          <p:spTgt spid="37"/>
                                        </p:tgtEl>
                                        <p:attrNameLst>
                                          <p:attrName>ppt_y</p:attrName>
                                        </p:attrNameLst>
                                      </p:cBhvr>
                                      <p:tavLst>
                                        <p:tav tm="0">
                                          <p:val>
                                            <p:fltVal val="0.5"/>
                                          </p:val>
                                        </p:tav>
                                        <p:tav tm="100000">
                                          <p:val>
                                            <p:strVal val="#ppt_y"/>
                                          </p:val>
                                        </p:tav>
                                      </p:tavLst>
                                    </p:anim>
                                  </p:childTnLst>
                                </p:cTn>
                              </p:par>
                              <p:par>
                                <p:cTn id="22" presetID="23" presetClass="entr" presetSubtype="528" fill="hold" nodeType="withEffect">
                                  <p:stCondLst>
                                    <p:cond delay="70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 calcmode="lin" valueType="num">
                                      <p:cBhvr>
                                        <p:cTn id="26" dur="500" fill="hold"/>
                                        <p:tgtEl>
                                          <p:spTgt spid="40"/>
                                        </p:tgtEl>
                                        <p:attrNameLst>
                                          <p:attrName>ppt_x</p:attrName>
                                        </p:attrNameLst>
                                      </p:cBhvr>
                                      <p:tavLst>
                                        <p:tav tm="0">
                                          <p:val>
                                            <p:fltVal val="0.5"/>
                                          </p:val>
                                        </p:tav>
                                        <p:tav tm="100000">
                                          <p:val>
                                            <p:strVal val="#ppt_x"/>
                                          </p:val>
                                        </p:tav>
                                      </p:tavLst>
                                    </p:anim>
                                    <p:anim calcmode="lin" valueType="num">
                                      <p:cBhvr>
                                        <p:cTn id="27" dur="500" fill="hold"/>
                                        <p:tgtEl>
                                          <p:spTgt spid="40"/>
                                        </p:tgtEl>
                                        <p:attrNameLst>
                                          <p:attrName>ppt_y</p:attrName>
                                        </p:attrNameLst>
                                      </p:cBhvr>
                                      <p:tavLst>
                                        <p:tav tm="0">
                                          <p:val>
                                            <p:fltVal val="0.5"/>
                                          </p:val>
                                        </p:tav>
                                        <p:tav tm="100000">
                                          <p:val>
                                            <p:strVal val="#ppt_y"/>
                                          </p:val>
                                        </p:tav>
                                      </p:tavLst>
                                    </p:anim>
                                  </p:childTnLst>
                                </p:cTn>
                              </p:par>
                              <p:par>
                                <p:cTn id="28" presetID="23" presetClass="entr" presetSubtype="528" fill="hold" nodeType="withEffect">
                                  <p:stCondLst>
                                    <p:cond delay="300"/>
                                  </p:stCondLst>
                                  <p:childTnLst>
                                    <p:set>
                                      <p:cBhvr>
                                        <p:cTn id="29" dur="1" fill="hold">
                                          <p:stCondLst>
                                            <p:cond delay="0"/>
                                          </p:stCondLst>
                                        </p:cTn>
                                        <p:tgtEl>
                                          <p:spTgt spid="43"/>
                                        </p:tgtEl>
                                        <p:attrNameLst>
                                          <p:attrName>style.visibility</p:attrName>
                                        </p:attrNameLst>
                                      </p:cBhvr>
                                      <p:to>
                                        <p:strVal val="visible"/>
                                      </p:to>
                                    </p:set>
                                    <p:anim calcmode="lin" valueType="num">
                                      <p:cBhvr>
                                        <p:cTn id="30" dur="500" fill="hold"/>
                                        <p:tgtEl>
                                          <p:spTgt spid="43"/>
                                        </p:tgtEl>
                                        <p:attrNameLst>
                                          <p:attrName>ppt_w</p:attrName>
                                        </p:attrNameLst>
                                      </p:cBhvr>
                                      <p:tavLst>
                                        <p:tav tm="0">
                                          <p:val>
                                            <p:fltVal val="0"/>
                                          </p:val>
                                        </p:tav>
                                        <p:tav tm="100000">
                                          <p:val>
                                            <p:strVal val="#ppt_w"/>
                                          </p:val>
                                        </p:tav>
                                      </p:tavLst>
                                    </p:anim>
                                    <p:anim calcmode="lin" valueType="num">
                                      <p:cBhvr>
                                        <p:cTn id="31" dur="500" fill="hold"/>
                                        <p:tgtEl>
                                          <p:spTgt spid="43"/>
                                        </p:tgtEl>
                                        <p:attrNameLst>
                                          <p:attrName>ppt_h</p:attrName>
                                        </p:attrNameLst>
                                      </p:cBhvr>
                                      <p:tavLst>
                                        <p:tav tm="0">
                                          <p:val>
                                            <p:fltVal val="0"/>
                                          </p:val>
                                        </p:tav>
                                        <p:tav tm="100000">
                                          <p:val>
                                            <p:strVal val="#ppt_h"/>
                                          </p:val>
                                        </p:tav>
                                      </p:tavLst>
                                    </p:anim>
                                    <p:anim calcmode="lin" valueType="num">
                                      <p:cBhvr>
                                        <p:cTn id="32" dur="500" fill="hold"/>
                                        <p:tgtEl>
                                          <p:spTgt spid="43"/>
                                        </p:tgtEl>
                                        <p:attrNameLst>
                                          <p:attrName>ppt_x</p:attrName>
                                        </p:attrNameLst>
                                      </p:cBhvr>
                                      <p:tavLst>
                                        <p:tav tm="0">
                                          <p:val>
                                            <p:fltVal val="0.5"/>
                                          </p:val>
                                        </p:tav>
                                        <p:tav tm="100000">
                                          <p:val>
                                            <p:strVal val="#ppt_x"/>
                                          </p:val>
                                        </p:tav>
                                      </p:tavLst>
                                    </p:anim>
                                    <p:anim calcmode="lin" valueType="num">
                                      <p:cBhvr>
                                        <p:cTn id="33" dur="500" fill="hold"/>
                                        <p:tgtEl>
                                          <p:spTgt spid="43"/>
                                        </p:tgtEl>
                                        <p:attrNameLst>
                                          <p:attrName>ppt_y</p:attrName>
                                        </p:attrNameLst>
                                      </p:cBhvr>
                                      <p:tavLst>
                                        <p:tav tm="0">
                                          <p:val>
                                            <p:fltVal val="0.5"/>
                                          </p:val>
                                        </p:tav>
                                        <p:tav tm="100000">
                                          <p:val>
                                            <p:strVal val="#ppt_y"/>
                                          </p:val>
                                        </p:tav>
                                      </p:tavLst>
                                    </p:anim>
                                  </p:childTnLst>
                                </p:cTn>
                              </p:par>
                              <p:par>
                                <p:cTn id="34" presetID="23" presetClass="entr" presetSubtype="528" fill="hold" nodeType="withEffect">
                                  <p:stCondLst>
                                    <p:cond delay="10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fill="hold"/>
                                        <p:tgtEl>
                                          <p:spTgt spid="46"/>
                                        </p:tgtEl>
                                        <p:attrNameLst>
                                          <p:attrName>ppt_w</p:attrName>
                                        </p:attrNameLst>
                                      </p:cBhvr>
                                      <p:tavLst>
                                        <p:tav tm="0">
                                          <p:val>
                                            <p:fltVal val="0"/>
                                          </p:val>
                                        </p:tav>
                                        <p:tav tm="100000">
                                          <p:val>
                                            <p:strVal val="#ppt_w"/>
                                          </p:val>
                                        </p:tav>
                                      </p:tavLst>
                                    </p:anim>
                                    <p:anim calcmode="lin" valueType="num">
                                      <p:cBhvr>
                                        <p:cTn id="37" dur="500" fill="hold"/>
                                        <p:tgtEl>
                                          <p:spTgt spid="46"/>
                                        </p:tgtEl>
                                        <p:attrNameLst>
                                          <p:attrName>ppt_h</p:attrName>
                                        </p:attrNameLst>
                                      </p:cBhvr>
                                      <p:tavLst>
                                        <p:tav tm="0">
                                          <p:val>
                                            <p:fltVal val="0"/>
                                          </p:val>
                                        </p:tav>
                                        <p:tav tm="100000">
                                          <p:val>
                                            <p:strVal val="#ppt_h"/>
                                          </p:val>
                                        </p:tav>
                                      </p:tavLst>
                                    </p:anim>
                                    <p:anim calcmode="lin" valueType="num">
                                      <p:cBhvr>
                                        <p:cTn id="38" dur="500" fill="hold"/>
                                        <p:tgtEl>
                                          <p:spTgt spid="46"/>
                                        </p:tgtEl>
                                        <p:attrNameLst>
                                          <p:attrName>ppt_x</p:attrName>
                                        </p:attrNameLst>
                                      </p:cBhvr>
                                      <p:tavLst>
                                        <p:tav tm="0">
                                          <p:val>
                                            <p:fltVal val="0.5"/>
                                          </p:val>
                                        </p:tav>
                                        <p:tav tm="100000">
                                          <p:val>
                                            <p:strVal val="#ppt_x"/>
                                          </p:val>
                                        </p:tav>
                                      </p:tavLst>
                                    </p:anim>
                                    <p:anim calcmode="lin" valueType="num">
                                      <p:cBhvr>
                                        <p:cTn id="39" dur="500" fill="hold"/>
                                        <p:tgtEl>
                                          <p:spTgt spid="46"/>
                                        </p:tgtEl>
                                        <p:attrNameLst>
                                          <p:attrName>ppt_y</p:attrName>
                                        </p:attrNameLst>
                                      </p:cBhvr>
                                      <p:tavLst>
                                        <p:tav tm="0">
                                          <p:val>
                                            <p:fltVal val="0.5"/>
                                          </p:val>
                                        </p:tav>
                                        <p:tav tm="100000">
                                          <p:val>
                                            <p:strVal val="#ppt_y"/>
                                          </p:val>
                                        </p:tav>
                                      </p:tavLst>
                                    </p:anim>
                                  </p:childTnLst>
                                </p:cTn>
                              </p:par>
                              <p:par>
                                <p:cTn id="40" presetID="23" presetClass="entr" presetSubtype="528" fill="hold" nodeType="withEffect">
                                  <p:stCondLst>
                                    <p:cond delay="600"/>
                                  </p:stCondLst>
                                  <p:childTnLst>
                                    <p:set>
                                      <p:cBhvr>
                                        <p:cTn id="41" dur="1" fill="hold">
                                          <p:stCondLst>
                                            <p:cond delay="0"/>
                                          </p:stCondLst>
                                        </p:cTn>
                                        <p:tgtEl>
                                          <p:spTgt spid="49"/>
                                        </p:tgtEl>
                                        <p:attrNameLst>
                                          <p:attrName>style.visibility</p:attrName>
                                        </p:attrNameLst>
                                      </p:cBhvr>
                                      <p:to>
                                        <p:strVal val="visible"/>
                                      </p:to>
                                    </p:set>
                                    <p:anim calcmode="lin" valueType="num">
                                      <p:cBhvr>
                                        <p:cTn id="42" dur="500" fill="hold"/>
                                        <p:tgtEl>
                                          <p:spTgt spid="49"/>
                                        </p:tgtEl>
                                        <p:attrNameLst>
                                          <p:attrName>ppt_w</p:attrName>
                                        </p:attrNameLst>
                                      </p:cBhvr>
                                      <p:tavLst>
                                        <p:tav tm="0">
                                          <p:val>
                                            <p:fltVal val="0"/>
                                          </p:val>
                                        </p:tav>
                                        <p:tav tm="100000">
                                          <p:val>
                                            <p:strVal val="#ppt_w"/>
                                          </p:val>
                                        </p:tav>
                                      </p:tavLst>
                                    </p:anim>
                                    <p:anim calcmode="lin" valueType="num">
                                      <p:cBhvr>
                                        <p:cTn id="43" dur="500" fill="hold"/>
                                        <p:tgtEl>
                                          <p:spTgt spid="49"/>
                                        </p:tgtEl>
                                        <p:attrNameLst>
                                          <p:attrName>ppt_h</p:attrName>
                                        </p:attrNameLst>
                                      </p:cBhvr>
                                      <p:tavLst>
                                        <p:tav tm="0">
                                          <p:val>
                                            <p:fltVal val="0"/>
                                          </p:val>
                                        </p:tav>
                                        <p:tav tm="100000">
                                          <p:val>
                                            <p:strVal val="#ppt_h"/>
                                          </p:val>
                                        </p:tav>
                                      </p:tavLst>
                                    </p:anim>
                                    <p:anim calcmode="lin" valueType="num">
                                      <p:cBhvr>
                                        <p:cTn id="44" dur="500" fill="hold"/>
                                        <p:tgtEl>
                                          <p:spTgt spid="49"/>
                                        </p:tgtEl>
                                        <p:attrNameLst>
                                          <p:attrName>ppt_x</p:attrName>
                                        </p:attrNameLst>
                                      </p:cBhvr>
                                      <p:tavLst>
                                        <p:tav tm="0">
                                          <p:val>
                                            <p:fltVal val="0.5"/>
                                          </p:val>
                                        </p:tav>
                                        <p:tav tm="100000">
                                          <p:val>
                                            <p:strVal val="#ppt_x"/>
                                          </p:val>
                                        </p:tav>
                                      </p:tavLst>
                                    </p:anim>
                                    <p:anim calcmode="lin" valueType="num">
                                      <p:cBhvr>
                                        <p:cTn id="45" dur="500" fill="hold"/>
                                        <p:tgtEl>
                                          <p:spTgt spid="49"/>
                                        </p:tgtEl>
                                        <p:attrNameLst>
                                          <p:attrName>ppt_y</p:attrName>
                                        </p:attrNameLst>
                                      </p:cBhvr>
                                      <p:tavLst>
                                        <p:tav tm="0">
                                          <p:val>
                                            <p:fltVal val="0.5"/>
                                          </p:val>
                                        </p:tav>
                                        <p:tav tm="100000">
                                          <p:val>
                                            <p:strVal val="#ppt_y"/>
                                          </p:val>
                                        </p:tav>
                                      </p:tavLst>
                                    </p:anim>
                                  </p:childTnLst>
                                </p:cTn>
                              </p:par>
                              <p:par>
                                <p:cTn id="46" presetID="23" presetClass="entr" presetSubtype="528" fill="hold" nodeType="withEffect">
                                  <p:stCondLst>
                                    <p:cond delay="30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ppt_w</p:attrName>
                                        </p:attrNameLst>
                                      </p:cBhvr>
                                      <p:tavLst>
                                        <p:tav tm="0">
                                          <p:val>
                                            <p:fltVal val="0"/>
                                          </p:val>
                                        </p:tav>
                                        <p:tav tm="100000">
                                          <p:val>
                                            <p:strVal val="#ppt_w"/>
                                          </p:val>
                                        </p:tav>
                                      </p:tavLst>
                                    </p:anim>
                                    <p:anim calcmode="lin" valueType="num">
                                      <p:cBhvr>
                                        <p:cTn id="49" dur="500" fill="hold"/>
                                        <p:tgtEl>
                                          <p:spTgt spid="52"/>
                                        </p:tgtEl>
                                        <p:attrNameLst>
                                          <p:attrName>ppt_h</p:attrName>
                                        </p:attrNameLst>
                                      </p:cBhvr>
                                      <p:tavLst>
                                        <p:tav tm="0">
                                          <p:val>
                                            <p:fltVal val="0"/>
                                          </p:val>
                                        </p:tav>
                                        <p:tav tm="100000">
                                          <p:val>
                                            <p:strVal val="#ppt_h"/>
                                          </p:val>
                                        </p:tav>
                                      </p:tavLst>
                                    </p:anim>
                                    <p:anim calcmode="lin" valueType="num">
                                      <p:cBhvr>
                                        <p:cTn id="50" dur="500" fill="hold"/>
                                        <p:tgtEl>
                                          <p:spTgt spid="52"/>
                                        </p:tgtEl>
                                        <p:attrNameLst>
                                          <p:attrName>ppt_x</p:attrName>
                                        </p:attrNameLst>
                                      </p:cBhvr>
                                      <p:tavLst>
                                        <p:tav tm="0">
                                          <p:val>
                                            <p:fltVal val="0.5"/>
                                          </p:val>
                                        </p:tav>
                                        <p:tav tm="100000">
                                          <p:val>
                                            <p:strVal val="#ppt_x"/>
                                          </p:val>
                                        </p:tav>
                                      </p:tavLst>
                                    </p:anim>
                                    <p:anim calcmode="lin" valueType="num">
                                      <p:cBhvr>
                                        <p:cTn id="51" dur="500" fill="hold"/>
                                        <p:tgtEl>
                                          <p:spTgt spid="52"/>
                                        </p:tgtEl>
                                        <p:attrNameLst>
                                          <p:attrName>ppt_y</p:attrName>
                                        </p:attrNameLst>
                                      </p:cBhvr>
                                      <p:tavLst>
                                        <p:tav tm="0">
                                          <p:val>
                                            <p:fltVal val="0.5"/>
                                          </p:val>
                                        </p:tav>
                                        <p:tav tm="100000">
                                          <p:val>
                                            <p:strVal val="#ppt_y"/>
                                          </p:val>
                                        </p:tav>
                                      </p:tavLst>
                                    </p:anim>
                                  </p:childTnLst>
                                </p:cTn>
                              </p:par>
                              <p:par>
                                <p:cTn id="52" presetID="23" presetClass="entr" presetSubtype="528" fill="hold" nodeType="withEffect">
                                  <p:stCondLst>
                                    <p:cond delay="30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 calcmode="lin" valueType="num">
                                      <p:cBhvr>
                                        <p:cTn id="56" dur="500" fill="hold"/>
                                        <p:tgtEl>
                                          <p:spTgt spid="55"/>
                                        </p:tgtEl>
                                        <p:attrNameLst>
                                          <p:attrName>ppt_x</p:attrName>
                                        </p:attrNameLst>
                                      </p:cBhvr>
                                      <p:tavLst>
                                        <p:tav tm="0">
                                          <p:val>
                                            <p:fltVal val="0.5"/>
                                          </p:val>
                                        </p:tav>
                                        <p:tav tm="100000">
                                          <p:val>
                                            <p:strVal val="#ppt_x"/>
                                          </p:val>
                                        </p:tav>
                                      </p:tavLst>
                                    </p:anim>
                                    <p:anim calcmode="lin" valueType="num">
                                      <p:cBhvr>
                                        <p:cTn id="57" dur="500" fill="hold"/>
                                        <p:tgtEl>
                                          <p:spTgt spid="55"/>
                                        </p:tgtEl>
                                        <p:attrNameLst>
                                          <p:attrName>ppt_y</p:attrName>
                                        </p:attrNameLst>
                                      </p:cBhvr>
                                      <p:tavLst>
                                        <p:tav tm="0">
                                          <p:val>
                                            <p:fltVal val="0.5"/>
                                          </p:val>
                                        </p:tav>
                                        <p:tav tm="100000">
                                          <p:val>
                                            <p:strVal val="#ppt_y"/>
                                          </p:val>
                                        </p:tav>
                                      </p:tavLst>
                                    </p:anim>
                                  </p:childTnLst>
                                </p:cTn>
                              </p:par>
                              <p:par>
                                <p:cTn id="58" presetID="23" presetClass="entr" presetSubtype="528" fill="hold" nodeType="withEffect">
                                  <p:stCondLst>
                                    <p:cond delay="600"/>
                                  </p:stCondLst>
                                  <p:childTnLst>
                                    <p:set>
                                      <p:cBhvr>
                                        <p:cTn id="59" dur="1" fill="hold">
                                          <p:stCondLst>
                                            <p:cond delay="0"/>
                                          </p:stCondLst>
                                        </p:cTn>
                                        <p:tgtEl>
                                          <p:spTgt spid="58"/>
                                        </p:tgtEl>
                                        <p:attrNameLst>
                                          <p:attrName>style.visibility</p:attrName>
                                        </p:attrNameLst>
                                      </p:cBhvr>
                                      <p:to>
                                        <p:strVal val="visible"/>
                                      </p:to>
                                    </p:set>
                                    <p:anim calcmode="lin" valueType="num">
                                      <p:cBhvr>
                                        <p:cTn id="60" dur="500" fill="hold"/>
                                        <p:tgtEl>
                                          <p:spTgt spid="58"/>
                                        </p:tgtEl>
                                        <p:attrNameLst>
                                          <p:attrName>ppt_w</p:attrName>
                                        </p:attrNameLst>
                                      </p:cBhvr>
                                      <p:tavLst>
                                        <p:tav tm="0">
                                          <p:val>
                                            <p:fltVal val="0"/>
                                          </p:val>
                                        </p:tav>
                                        <p:tav tm="100000">
                                          <p:val>
                                            <p:strVal val="#ppt_w"/>
                                          </p:val>
                                        </p:tav>
                                      </p:tavLst>
                                    </p:anim>
                                    <p:anim calcmode="lin" valueType="num">
                                      <p:cBhvr>
                                        <p:cTn id="61" dur="500" fill="hold"/>
                                        <p:tgtEl>
                                          <p:spTgt spid="58"/>
                                        </p:tgtEl>
                                        <p:attrNameLst>
                                          <p:attrName>ppt_h</p:attrName>
                                        </p:attrNameLst>
                                      </p:cBhvr>
                                      <p:tavLst>
                                        <p:tav tm="0">
                                          <p:val>
                                            <p:fltVal val="0"/>
                                          </p:val>
                                        </p:tav>
                                        <p:tav tm="100000">
                                          <p:val>
                                            <p:strVal val="#ppt_h"/>
                                          </p:val>
                                        </p:tav>
                                      </p:tavLst>
                                    </p:anim>
                                    <p:anim calcmode="lin" valueType="num">
                                      <p:cBhvr>
                                        <p:cTn id="62" dur="500" fill="hold"/>
                                        <p:tgtEl>
                                          <p:spTgt spid="58"/>
                                        </p:tgtEl>
                                        <p:attrNameLst>
                                          <p:attrName>ppt_x</p:attrName>
                                        </p:attrNameLst>
                                      </p:cBhvr>
                                      <p:tavLst>
                                        <p:tav tm="0">
                                          <p:val>
                                            <p:fltVal val="0.5"/>
                                          </p:val>
                                        </p:tav>
                                        <p:tav tm="100000">
                                          <p:val>
                                            <p:strVal val="#ppt_x"/>
                                          </p:val>
                                        </p:tav>
                                      </p:tavLst>
                                    </p:anim>
                                    <p:anim calcmode="lin" valueType="num">
                                      <p:cBhvr>
                                        <p:cTn id="63" dur="500" fill="hold"/>
                                        <p:tgtEl>
                                          <p:spTgt spid="58"/>
                                        </p:tgtEl>
                                        <p:attrNameLst>
                                          <p:attrName>ppt_y</p:attrName>
                                        </p:attrNameLst>
                                      </p:cBhvr>
                                      <p:tavLst>
                                        <p:tav tm="0">
                                          <p:val>
                                            <p:fltVal val="0.5"/>
                                          </p:val>
                                        </p:tav>
                                        <p:tav tm="100000">
                                          <p:val>
                                            <p:strVal val="#ppt_y"/>
                                          </p:val>
                                        </p:tav>
                                      </p:tavLst>
                                    </p:anim>
                                  </p:childTnLst>
                                </p:cTn>
                              </p:par>
                              <p:par>
                                <p:cTn id="64" presetID="23" presetClass="entr" presetSubtype="528" fill="hold" nodeType="withEffect">
                                  <p:stCondLst>
                                    <p:cond delay="600"/>
                                  </p:stCondLst>
                                  <p:childTnLst>
                                    <p:set>
                                      <p:cBhvr>
                                        <p:cTn id="65" dur="1" fill="hold">
                                          <p:stCondLst>
                                            <p:cond delay="0"/>
                                          </p:stCondLst>
                                        </p:cTn>
                                        <p:tgtEl>
                                          <p:spTgt spid="61"/>
                                        </p:tgtEl>
                                        <p:attrNameLst>
                                          <p:attrName>style.visibility</p:attrName>
                                        </p:attrNameLst>
                                      </p:cBhvr>
                                      <p:to>
                                        <p:strVal val="visible"/>
                                      </p:to>
                                    </p:set>
                                    <p:anim calcmode="lin" valueType="num">
                                      <p:cBhvr>
                                        <p:cTn id="66" dur="500" fill="hold"/>
                                        <p:tgtEl>
                                          <p:spTgt spid="61"/>
                                        </p:tgtEl>
                                        <p:attrNameLst>
                                          <p:attrName>ppt_w</p:attrName>
                                        </p:attrNameLst>
                                      </p:cBhvr>
                                      <p:tavLst>
                                        <p:tav tm="0">
                                          <p:val>
                                            <p:fltVal val="0"/>
                                          </p:val>
                                        </p:tav>
                                        <p:tav tm="100000">
                                          <p:val>
                                            <p:strVal val="#ppt_w"/>
                                          </p:val>
                                        </p:tav>
                                      </p:tavLst>
                                    </p:anim>
                                    <p:anim calcmode="lin" valueType="num">
                                      <p:cBhvr>
                                        <p:cTn id="67" dur="500" fill="hold"/>
                                        <p:tgtEl>
                                          <p:spTgt spid="61"/>
                                        </p:tgtEl>
                                        <p:attrNameLst>
                                          <p:attrName>ppt_h</p:attrName>
                                        </p:attrNameLst>
                                      </p:cBhvr>
                                      <p:tavLst>
                                        <p:tav tm="0">
                                          <p:val>
                                            <p:fltVal val="0"/>
                                          </p:val>
                                        </p:tav>
                                        <p:tav tm="100000">
                                          <p:val>
                                            <p:strVal val="#ppt_h"/>
                                          </p:val>
                                        </p:tav>
                                      </p:tavLst>
                                    </p:anim>
                                    <p:anim calcmode="lin" valueType="num">
                                      <p:cBhvr>
                                        <p:cTn id="68" dur="500" fill="hold"/>
                                        <p:tgtEl>
                                          <p:spTgt spid="61"/>
                                        </p:tgtEl>
                                        <p:attrNameLst>
                                          <p:attrName>ppt_x</p:attrName>
                                        </p:attrNameLst>
                                      </p:cBhvr>
                                      <p:tavLst>
                                        <p:tav tm="0">
                                          <p:val>
                                            <p:fltVal val="0.5"/>
                                          </p:val>
                                        </p:tav>
                                        <p:tav tm="100000">
                                          <p:val>
                                            <p:strVal val="#ppt_x"/>
                                          </p:val>
                                        </p:tav>
                                      </p:tavLst>
                                    </p:anim>
                                    <p:anim calcmode="lin" valueType="num">
                                      <p:cBhvr>
                                        <p:cTn id="69" dur="500" fill="hold"/>
                                        <p:tgtEl>
                                          <p:spTgt spid="61"/>
                                        </p:tgtEl>
                                        <p:attrNameLst>
                                          <p:attrName>ppt_y</p:attrName>
                                        </p:attrNameLst>
                                      </p:cBhvr>
                                      <p:tavLst>
                                        <p:tav tm="0">
                                          <p:val>
                                            <p:fltVal val="0.5"/>
                                          </p:val>
                                        </p:tav>
                                        <p:tav tm="100000">
                                          <p:val>
                                            <p:strVal val="#ppt_y"/>
                                          </p:val>
                                        </p:tav>
                                      </p:tavLst>
                                    </p:anim>
                                  </p:childTnLst>
                                </p:cTn>
                              </p:par>
                              <p:par>
                                <p:cTn id="70" presetID="23" presetClass="entr" presetSubtype="528" fill="hold" nodeType="withEffect">
                                  <p:stCondLst>
                                    <p:cond delay="300"/>
                                  </p:stCondLst>
                                  <p:childTnLst>
                                    <p:set>
                                      <p:cBhvr>
                                        <p:cTn id="71" dur="1" fill="hold">
                                          <p:stCondLst>
                                            <p:cond delay="0"/>
                                          </p:stCondLst>
                                        </p:cTn>
                                        <p:tgtEl>
                                          <p:spTgt spid="64"/>
                                        </p:tgtEl>
                                        <p:attrNameLst>
                                          <p:attrName>style.visibility</p:attrName>
                                        </p:attrNameLst>
                                      </p:cBhvr>
                                      <p:to>
                                        <p:strVal val="visible"/>
                                      </p:to>
                                    </p:set>
                                    <p:anim calcmode="lin" valueType="num">
                                      <p:cBhvr>
                                        <p:cTn id="72" dur="500" fill="hold"/>
                                        <p:tgtEl>
                                          <p:spTgt spid="64"/>
                                        </p:tgtEl>
                                        <p:attrNameLst>
                                          <p:attrName>ppt_w</p:attrName>
                                        </p:attrNameLst>
                                      </p:cBhvr>
                                      <p:tavLst>
                                        <p:tav tm="0">
                                          <p:val>
                                            <p:fltVal val="0"/>
                                          </p:val>
                                        </p:tav>
                                        <p:tav tm="100000">
                                          <p:val>
                                            <p:strVal val="#ppt_w"/>
                                          </p:val>
                                        </p:tav>
                                      </p:tavLst>
                                    </p:anim>
                                    <p:anim calcmode="lin" valueType="num">
                                      <p:cBhvr>
                                        <p:cTn id="73" dur="500" fill="hold"/>
                                        <p:tgtEl>
                                          <p:spTgt spid="64"/>
                                        </p:tgtEl>
                                        <p:attrNameLst>
                                          <p:attrName>ppt_h</p:attrName>
                                        </p:attrNameLst>
                                      </p:cBhvr>
                                      <p:tavLst>
                                        <p:tav tm="0">
                                          <p:val>
                                            <p:fltVal val="0"/>
                                          </p:val>
                                        </p:tav>
                                        <p:tav tm="100000">
                                          <p:val>
                                            <p:strVal val="#ppt_h"/>
                                          </p:val>
                                        </p:tav>
                                      </p:tavLst>
                                    </p:anim>
                                    <p:anim calcmode="lin" valueType="num">
                                      <p:cBhvr>
                                        <p:cTn id="74" dur="500" fill="hold"/>
                                        <p:tgtEl>
                                          <p:spTgt spid="64"/>
                                        </p:tgtEl>
                                        <p:attrNameLst>
                                          <p:attrName>ppt_x</p:attrName>
                                        </p:attrNameLst>
                                      </p:cBhvr>
                                      <p:tavLst>
                                        <p:tav tm="0">
                                          <p:val>
                                            <p:fltVal val="0.5"/>
                                          </p:val>
                                        </p:tav>
                                        <p:tav tm="100000">
                                          <p:val>
                                            <p:strVal val="#ppt_x"/>
                                          </p:val>
                                        </p:tav>
                                      </p:tavLst>
                                    </p:anim>
                                    <p:anim calcmode="lin" valueType="num">
                                      <p:cBhvr>
                                        <p:cTn id="75" dur="500" fill="hold"/>
                                        <p:tgtEl>
                                          <p:spTgt spid="64"/>
                                        </p:tgtEl>
                                        <p:attrNameLst>
                                          <p:attrName>ppt_y</p:attrName>
                                        </p:attrNameLst>
                                      </p:cBhvr>
                                      <p:tavLst>
                                        <p:tav tm="0">
                                          <p:val>
                                            <p:fltVal val="0.5"/>
                                          </p:val>
                                        </p:tav>
                                        <p:tav tm="100000">
                                          <p:val>
                                            <p:strVal val="#ppt_y"/>
                                          </p:val>
                                        </p:tav>
                                      </p:tavLst>
                                    </p:anim>
                                  </p:childTnLst>
                                </p:cTn>
                              </p:par>
                              <p:par>
                                <p:cTn id="76" presetID="23" presetClass="entr" presetSubtype="528" fill="hold" nodeType="withEffect">
                                  <p:stCondLst>
                                    <p:cond delay="600"/>
                                  </p:stCondLst>
                                  <p:childTnLst>
                                    <p:set>
                                      <p:cBhvr>
                                        <p:cTn id="77" dur="1" fill="hold">
                                          <p:stCondLst>
                                            <p:cond delay="0"/>
                                          </p:stCondLst>
                                        </p:cTn>
                                        <p:tgtEl>
                                          <p:spTgt spid="67"/>
                                        </p:tgtEl>
                                        <p:attrNameLst>
                                          <p:attrName>style.visibility</p:attrName>
                                        </p:attrNameLst>
                                      </p:cBhvr>
                                      <p:to>
                                        <p:strVal val="visible"/>
                                      </p:to>
                                    </p:set>
                                    <p:anim calcmode="lin" valueType="num">
                                      <p:cBhvr>
                                        <p:cTn id="78" dur="500" fill="hold"/>
                                        <p:tgtEl>
                                          <p:spTgt spid="67"/>
                                        </p:tgtEl>
                                        <p:attrNameLst>
                                          <p:attrName>ppt_w</p:attrName>
                                        </p:attrNameLst>
                                      </p:cBhvr>
                                      <p:tavLst>
                                        <p:tav tm="0">
                                          <p:val>
                                            <p:fltVal val="0"/>
                                          </p:val>
                                        </p:tav>
                                        <p:tav tm="100000">
                                          <p:val>
                                            <p:strVal val="#ppt_w"/>
                                          </p:val>
                                        </p:tav>
                                      </p:tavLst>
                                    </p:anim>
                                    <p:anim calcmode="lin" valueType="num">
                                      <p:cBhvr>
                                        <p:cTn id="79" dur="500" fill="hold"/>
                                        <p:tgtEl>
                                          <p:spTgt spid="67"/>
                                        </p:tgtEl>
                                        <p:attrNameLst>
                                          <p:attrName>ppt_h</p:attrName>
                                        </p:attrNameLst>
                                      </p:cBhvr>
                                      <p:tavLst>
                                        <p:tav tm="0">
                                          <p:val>
                                            <p:fltVal val="0"/>
                                          </p:val>
                                        </p:tav>
                                        <p:tav tm="100000">
                                          <p:val>
                                            <p:strVal val="#ppt_h"/>
                                          </p:val>
                                        </p:tav>
                                      </p:tavLst>
                                    </p:anim>
                                    <p:anim calcmode="lin" valueType="num">
                                      <p:cBhvr>
                                        <p:cTn id="80" dur="500" fill="hold"/>
                                        <p:tgtEl>
                                          <p:spTgt spid="67"/>
                                        </p:tgtEl>
                                        <p:attrNameLst>
                                          <p:attrName>ppt_x</p:attrName>
                                        </p:attrNameLst>
                                      </p:cBhvr>
                                      <p:tavLst>
                                        <p:tav tm="0">
                                          <p:val>
                                            <p:fltVal val="0.5"/>
                                          </p:val>
                                        </p:tav>
                                        <p:tav tm="100000">
                                          <p:val>
                                            <p:strVal val="#ppt_x"/>
                                          </p:val>
                                        </p:tav>
                                      </p:tavLst>
                                    </p:anim>
                                    <p:anim calcmode="lin" valueType="num">
                                      <p:cBhvr>
                                        <p:cTn id="81" dur="500" fill="hold"/>
                                        <p:tgtEl>
                                          <p:spTgt spid="67"/>
                                        </p:tgtEl>
                                        <p:attrNameLst>
                                          <p:attrName>ppt_y</p:attrName>
                                        </p:attrNameLst>
                                      </p:cBhvr>
                                      <p:tavLst>
                                        <p:tav tm="0">
                                          <p:val>
                                            <p:fltVal val="0.5"/>
                                          </p:val>
                                        </p:tav>
                                        <p:tav tm="100000">
                                          <p:val>
                                            <p:strVal val="#ppt_y"/>
                                          </p:val>
                                        </p:tav>
                                      </p:tavLst>
                                    </p:anim>
                                  </p:childTnLst>
                                </p:cTn>
                              </p:par>
                              <p:par>
                                <p:cTn id="82" presetID="23" presetClass="entr" presetSubtype="528" fill="hold" nodeType="withEffect">
                                  <p:stCondLst>
                                    <p:cond delay="600"/>
                                  </p:stCondLst>
                                  <p:childTnLst>
                                    <p:set>
                                      <p:cBhvr>
                                        <p:cTn id="83" dur="1" fill="hold">
                                          <p:stCondLst>
                                            <p:cond delay="0"/>
                                          </p:stCondLst>
                                        </p:cTn>
                                        <p:tgtEl>
                                          <p:spTgt spid="70"/>
                                        </p:tgtEl>
                                        <p:attrNameLst>
                                          <p:attrName>style.visibility</p:attrName>
                                        </p:attrNameLst>
                                      </p:cBhvr>
                                      <p:to>
                                        <p:strVal val="visible"/>
                                      </p:to>
                                    </p:set>
                                    <p:anim calcmode="lin" valueType="num">
                                      <p:cBhvr>
                                        <p:cTn id="84" dur="500" fill="hold"/>
                                        <p:tgtEl>
                                          <p:spTgt spid="70"/>
                                        </p:tgtEl>
                                        <p:attrNameLst>
                                          <p:attrName>ppt_w</p:attrName>
                                        </p:attrNameLst>
                                      </p:cBhvr>
                                      <p:tavLst>
                                        <p:tav tm="0">
                                          <p:val>
                                            <p:fltVal val="0"/>
                                          </p:val>
                                        </p:tav>
                                        <p:tav tm="100000">
                                          <p:val>
                                            <p:strVal val="#ppt_w"/>
                                          </p:val>
                                        </p:tav>
                                      </p:tavLst>
                                    </p:anim>
                                    <p:anim calcmode="lin" valueType="num">
                                      <p:cBhvr>
                                        <p:cTn id="85" dur="500" fill="hold"/>
                                        <p:tgtEl>
                                          <p:spTgt spid="70"/>
                                        </p:tgtEl>
                                        <p:attrNameLst>
                                          <p:attrName>ppt_h</p:attrName>
                                        </p:attrNameLst>
                                      </p:cBhvr>
                                      <p:tavLst>
                                        <p:tav tm="0">
                                          <p:val>
                                            <p:fltVal val="0"/>
                                          </p:val>
                                        </p:tav>
                                        <p:tav tm="100000">
                                          <p:val>
                                            <p:strVal val="#ppt_h"/>
                                          </p:val>
                                        </p:tav>
                                      </p:tavLst>
                                    </p:anim>
                                    <p:anim calcmode="lin" valueType="num">
                                      <p:cBhvr>
                                        <p:cTn id="86" dur="500" fill="hold"/>
                                        <p:tgtEl>
                                          <p:spTgt spid="70"/>
                                        </p:tgtEl>
                                        <p:attrNameLst>
                                          <p:attrName>ppt_x</p:attrName>
                                        </p:attrNameLst>
                                      </p:cBhvr>
                                      <p:tavLst>
                                        <p:tav tm="0">
                                          <p:val>
                                            <p:fltVal val="0.5"/>
                                          </p:val>
                                        </p:tav>
                                        <p:tav tm="100000">
                                          <p:val>
                                            <p:strVal val="#ppt_x"/>
                                          </p:val>
                                        </p:tav>
                                      </p:tavLst>
                                    </p:anim>
                                    <p:anim calcmode="lin" valueType="num">
                                      <p:cBhvr>
                                        <p:cTn id="87" dur="500" fill="hold"/>
                                        <p:tgtEl>
                                          <p:spTgt spid="70"/>
                                        </p:tgtEl>
                                        <p:attrNameLst>
                                          <p:attrName>ppt_y</p:attrName>
                                        </p:attrNameLst>
                                      </p:cBhvr>
                                      <p:tavLst>
                                        <p:tav tm="0">
                                          <p:val>
                                            <p:fltVal val="0.5"/>
                                          </p:val>
                                        </p:tav>
                                        <p:tav tm="100000">
                                          <p:val>
                                            <p:strVal val="#ppt_y"/>
                                          </p:val>
                                        </p:tav>
                                      </p:tavLst>
                                    </p:anim>
                                  </p:childTnLst>
                                </p:cTn>
                              </p:par>
                              <p:par>
                                <p:cTn id="88" presetID="26" presetClass="emph" presetSubtype="0" repeatCount="3000" fill="hold" nodeType="withEffect">
                                  <p:stCondLst>
                                    <p:cond delay="600"/>
                                  </p:stCondLst>
                                  <p:childTnLst>
                                    <p:animEffect transition="out" filter="fade">
                                      <p:cBhvr>
                                        <p:cTn id="89" dur="500" tmFilter="0, 0; .2, .5; .8, .5; 1, 0"/>
                                        <p:tgtEl>
                                          <p:spTgt spid="34"/>
                                        </p:tgtEl>
                                      </p:cBhvr>
                                    </p:animEffect>
                                    <p:animScale>
                                      <p:cBhvr>
                                        <p:cTn id="90" dur="250" autoRev="1" fill="hold"/>
                                        <p:tgtEl>
                                          <p:spTgt spid="34"/>
                                        </p:tgtEl>
                                      </p:cBhvr>
                                      <p:by x="105000" y="105000"/>
                                    </p:animScale>
                                  </p:childTnLst>
                                </p:cTn>
                              </p:par>
                              <p:par>
                                <p:cTn id="91" presetID="26" presetClass="emph" presetSubtype="0" repeatCount="3000" fill="hold" nodeType="withEffect">
                                  <p:stCondLst>
                                    <p:cond delay="710"/>
                                  </p:stCondLst>
                                  <p:childTnLst>
                                    <p:animEffect transition="out" filter="fade">
                                      <p:cBhvr>
                                        <p:cTn id="92" dur="500" tmFilter="0, 0; .2, .5; .8, .5; 1, 0"/>
                                        <p:tgtEl>
                                          <p:spTgt spid="55"/>
                                        </p:tgtEl>
                                      </p:cBhvr>
                                    </p:animEffect>
                                    <p:animScale>
                                      <p:cBhvr>
                                        <p:cTn id="93" dur="250" autoRev="1" fill="hold"/>
                                        <p:tgtEl>
                                          <p:spTgt spid="55"/>
                                        </p:tgtEl>
                                      </p:cBhvr>
                                      <p:by x="105000" y="105000"/>
                                    </p:animScale>
                                  </p:childTnLst>
                                </p:cTn>
                              </p:par>
                              <p:par>
                                <p:cTn id="94" presetID="26" presetClass="emph" presetSubtype="0" repeatCount="3000" fill="hold" nodeType="withEffect">
                                  <p:stCondLst>
                                    <p:cond delay="410"/>
                                  </p:stCondLst>
                                  <p:childTnLst>
                                    <p:animEffect transition="out" filter="fade">
                                      <p:cBhvr>
                                        <p:cTn id="95" dur="500" tmFilter="0, 0; .2, .5; .8, .5; 1, 0"/>
                                        <p:tgtEl>
                                          <p:spTgt spid="61"/>
                                        </p:tgtEl>
                                      </p:cBhvr>
                                    </p:animEffect>
                                    <p:animScale>
                                      <p:cBhvr>
                                        <p:cTn id="96" dur="250" autoRev="1" fill="hold"/>
                                        <p:tgtEl>
                                          <p:spTgt spid="61"/>
                                        </p:tgtEl>
                                      </p:cBhvr>
                                      <p:by x="105000" y="105000"/>
                                    </p:animScale>
                                  </p:childTnLst>
                                </p:cTn>
                              </p:par>
                              <p:par>
                                <p:cTn id="97" presetID="26" presetClass="emph" presetSubtype="0" repeatCount="3000" fill="hold" nodeType="withEffect">
                                  <p:stCondLst>
                                    <p:cond delay="81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810"/>
                            </p:stCondLst>
                            <p:childTnLst>
                              <p:par>
                                <p:cTn id="101" presetID="10" presetClass="entr" presetSubtype="0" fill="hold" grpId="0" nodeType="after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par>
                          <p:cTn id="104" fill="hold">
                            <p:stCondLst>
                              <p:cond delay="3310"/>
                            </p:stCondLst>
                            <p:childTnLst>
                              <p:par>
                                <p:cTn id="105" presetID="12" presetClass="entr" presetSubtype="8" fill="hold" grpId="0" nodeType="afterEffect">
                                  <p:stCondLst>
                                    <p:cond delay="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500"/>
                                        <p:tgtEl>
                                          <p:spTgt spid="74"/>
                                        </p:tgtEl>
                                        <p:attrNameLst>
                                          <p:attrName>ppt_x</p:attrName>
                                        </p:attrNameLst>
                                      </p:cBhvr>
                                      <p:tavLst>
                                        <p:tav tm="0">
                                          <p:val>
                                            <p:strVal val="#ppt_x-#ppt_w*1.125000"/>
                                          </p:val>
                                        </p:tav>
                                        <p:tav tm="100000">
                                          <p:val>
                                            <p:strVal val="#ppt_x"/>
                                          </p:val>
                                        </p:tav>
                                      </p:tavLst>
                                    </p:anim>
                                    <p:animEffect transition="in" filter="wipe(right)">
                                      <p:cBhvr>
                                        <p:cTn id="10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3" grpId="0"/>
      <p:bldP spid="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2"/>
          <p:cNvPicPr>
            <a:picLocks noChangeAspect="1"/>
          </p:cNvPicPr>
          <p:nvPr/>
        </p:nvPicPr>
        <p:blipFill>
          <a:blip r:embed="rId3"/>
          <a:stretch>
            <a:fillRect/>
          </a:stretch>
        </p:blipFill>
        <p:spPr>
          <a:xfrm>
            <a:off x="0" y="-31115"/>
            <a:ext cx="9144000" cy="5209540"/>
          </a:xfrm>
          <a:prstGeom prst="rect">
            <a:avLst/>
          </a:prstGeom>
        </p:spPr>
      </p:pic>
      <p:sp>
        <p:nvSpPr>
          <p:cNvPr id="24" name="矩形 23"/>
          <p:cNvSpPr/>
          <p:nvPr/>
        </p:nvSpPr>
        <p:spPr>
          <a:xfrm>
            <a:off x="0" y="1347614"/>
            <a:ext cx="9144000" cy="2592288"/>
          </a:xfrm>
          <a:prstGeom prst="rect">
            <a:avLst/>
          </a:prstGeom>
          <a:solidFill>
            <a:schemeClr val="accent3">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3816589" y="1953862"/>
            <a:ext cx="4499813" cy="1077218"/>
          </a:xfrm>
          <a:prstGeom prst="rect">
            <a:avLst/>
          </a:prstGeom>
          <a:noFill/>
        </p:spPr>
        <p:txBody>
          <a:bodyPr wrap="square" rtlCol="0">
            <a:spAutoFit/>
          </a:bodyPr>
          <a:lstStyle/>
          <a:p>
            <a:pPr marL="0" lvl="1"/>
            <a:r>
              <a:rPr lang="zh-CN" altLang="en-US" sz="14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rPr>
              <a:t>第二课：</a:t>
            </a:r>
            <a:endParaRPr lang="en-US" altLang="zh-CN" sz="2800" b="1" dirty="0">
              <a:solidFill>
                <a:schemeClr val="bg1"/>
              </a:solidFill>
              <a:latin typeface="微软雅黑" panose="020B0503020204020204" pitchFamily="34" charset="-122"/>
              <a:ea typeface="微软雅黑" panose="020B0503020204020204" pitchFamily="34" charset="-122"/>
            </a:endParaRPr>
          </a:p>
          <a:p>
            <a:pPr marL="0" lvl="1"/>
            <a:r>
              <a:rPr lang="zh-CN" altLang="en-US" sz="3600" b="1" dirty="0">
                <a:solidFill>
                  <a:schemeClr val="bg1"/>
                </a:solidFill>
                <a:latin typeface="微软雅黑" panose="020B0503020204020204" pitchFamily="34" charset="-122"/>
                <a:ea typeface="微软雅黑" panose="020B0503020204020204" pitchFamily="34" charset="-122"/>
              </a:rPr>
              <a:t>量化投资理论体系</a:t>
            </a:r>
            <a:endParaRPr lang="zh-CN" sz="3600" b="1"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flipV="1">
            <a:off x="3635896" y="1635646"/>
            <a:ext cx="0" cy="1924424"/>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23728" y="3229730"/>
            <a:ext cx="1097014" cy="246221"/>
          </a:xfrm>
          <a:prstGeom prst="rect">
            <a:avLst/>
          </a:prstGeom>
          <a:noFill/>
        </p:spPr>
        <p:txBody>
          <a:bodyPr wrap="square" lIns="0" tIns="0" rIns="0" bIns="0"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LESSON 02</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6449530" y="-778844"/>
            <a:ext cx="1179281" cy="117928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7" name="组合 36"/>
          <p:cNvGrpSpPr/>
          <p:nvPr/>
        </p:nvGrpSpPr>
        <p:grpSpPr>
          <a:xfrm>
            <a:off x="4922378" y="-283851"/>
            <a:ext cx="630230" cy="630230"/>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0" name="组合 39"/>
          <p:cNvGrpSpPr/>
          <p:nvPr/>
        </p:nvGrpSpPr>
        <p:grpSpPr>
          <a:xfrm>
            <a:off x="5601167" y="31264"/>
            <a:ext cx="890519" cy="890519"/>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2" name="椭圆 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3" name="组合 42"/>
          <p:cNvGrpSpPr/>
          <p:nvPr/>
        </p:nvGrpSpPr>
        <p:grpSpPr>
          <a:xfrm>
            <a:off x="7923670" y="-158613"/>
            <a:ext cx="685800" cy="685800"/>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5" name="椭圆 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6" name="组合 45"/>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9" name="组合 48"/>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2" name="组合 51"/>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5" name="组合 54"/>
          <p:cNvGrpSpPr/>
          <p:nvPr/>
        </p:nvGrpSpPr>
        <p:grpSpPr>
          <a:xfrm>
            <a:off x="8628988" y="-1058832"/>
            <a:ext cx="1179281" cy="1179281"/>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58" name="组合 57"/>
          <p:cNvGrpSpPr/>
          <p:nvPr/>
        </p:nvGrpSpPr>
        <p:grpSpPr>
          <a:xfrm>
            <a:off x="8654726" y="415647"/>
            <a:ext cx="223080" cy="223080"/>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0" name="椭圆 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61" name="组合 60"/>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3" name="椭圆 62"/>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64" name="组合 63"/>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67" name="组合 66"/>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9" name="椭圆 6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70" name="组合 69"/>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72" name="椭圆 7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
        <p:nvSpPr>
          <p:cNvPr id="73" name="TextBox 72"/>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grpSp>
        <p:nvGrpSpPr>
          <p:cNvPr id="74" name="组合 73">
            <a:extLst>
              <a:ext uri="{FF2B5EF4-FFF2-40B4-BE49-F238E27FC236}">
                <a16:creationId xmlns:a16="http://schemas.microsoft.com/office/drawing/2014/main" id="{361EB092-BE25-4588-84F5-A55A7929261D}"/>
              </a:ext>
            </a:extLst>
          </p:cNvPr>
          <p:cNvGrpSpPr/>
          <p:nvPr/>
        </p:nvGrpSpPr>
        <p:grpSpPr>
          <a:xfrm>
            <a:off x="2073647" y="1819639"/>
            <a:ext cx="1197175" cy="1197175"/>
            <a:chOff x="2123728" y="1579722"/>
            <a:chExt cx="1197175" cy="1197175"/>
          </a:xfrm>
        </p:grpSpPr>
        <p:grpSp>
          <p:nvGrpSpPr>
            <p:cNvPr id="75" name="组合 74">
              <a:extLst>
                <a:ext uri="{FF2B5EF4-FFF2-40B4-BE49-F238E27FC236}">
                  <a16:creationId xmlns:a16="http://schemas.microsoft.com/office/drawing/2014/main" id="{803F4027-07B1-4FD1-9EDC-33959F6CD891}"/>
                </a:ext>
              </a:extLst>
            </p:cNvPr>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77" name="同心圆 27">
                <a:extLst>
                  <a:ext uri="{FF2B5EF4-FFF2-40B4-BE49-F238E27FC236}">
                    <a16:creationId xmlns:a16="http://schemas.microsoft.com/office/drawing/2014/main" id="{99A544FD-AD63-4331-8829-1E541A8D3B3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椭圆 77">
                <a:extLst>
                  <a:ext uri="{FF2B5EF4-FFF2-40B4-BE49-F238E27FC236}">
                    <a16:creationId xmlns:a16="http://schemas.microsoft.com/office/drawing/2014/main" id="{29973F15-0F8D-47BB-B524-941B80448D4F}"/>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KSO_Shape">
              <a:extLst>
                <a:ext uri="{FF2B5EF4-FFF2-40B4-BE49-F238E27FC236}">
                  <a16:creationId xmlns:a16="http://schemas.microsoft.com/office/drawing/2014/main" id="{16FB2C85-D698-44C5-A862-3A8AB03EAB17}"/>
                </a:ext>
              </a:extLst>
            </p:cNvPr>
            <p:cNvSpPr/>
            <p:nvPr/>
          </p:nvSpPr>
          <p:spPr bwMode="auto">
            <a:xfrm>
              <a:off x="2378606" y="1885587"/>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3"/>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outHorizontal)">
                                          <p:cBhvr>
                                            <p:cTn id="11" dur="500"/>
                                            <p:tgtEl>
                                              <p:spTgt spid="24"/>
                                            </p:tgtEl>
                                          </p:cBhvr>
                                        </p:animEffect>
                                      </p:childTnLst>
                                    </p:cTn>
                                  </p:par>
                                  <p:par>
                                    <p:cTn id="12" presetID="2" presetClass="entr" presetSubtype="8" accel="35000" fill="hold" nodeType="withEffect" p14:presetBounceEnd="55000">
                                      <p:stCondLst>
                                        <p:cond delay="0"/>
                                      </p:stCondLst>
                                      <p:childTnLst>
                                        <p:set>
                                          <p:cBhvr>
                                            <p:cTn id="13" dur="1" fill="hold">
                                              <p:stCondLst>
                                                <p:cond delay="0"/>
                                              </p:stCondLst>
                                            </p:cTn>
                                            <p:tgtEl>
                                              <p:spTgt spid="74"/>
                                            </p:tgtEl>
                                            <p:attrNameLst>
                                              <p:attrName>style.visibility</p:attrName>
                                            </p:attrNameLst>
                                          </p:cBhvr>
                                          <p:to>
                                            <p:strVal val="visible"/>
                                          </p:to>
                                        </p:set>
                                        <p:anim calcmode="lin" valueType="num" p14:bounceEnd="55000">
                                          <p:cBhvr additive="base">
                                            <p:cTn id="14" dur="500" fill="hold"/>
                                            <p:tgtEl>
                                              <p:spTgt spid="74"/>
                                            </p:tgtEl>
                                            <p:attrNameLst>
                                              <p:attrName>ppt_x</p:attrName>
                                            </p:attrNameLst>
                                          </p:cBhvr>
                                          <p:tavLst>
                                            <p:tav tm="0">
                                              <p:val>
                                                <p:strVal val="0-#ppt_w/2"/>
                                              </p:val>
                                            </p:tav>
                                            <p:tav tm="100000">
                                              <p:val>
                                                <p:strVal val="#ppt_x"/>
                                              </p:val>
                                            </p:tav>
                                          </p:tavLst>
                                        </p:anim>
                                        <p:anim calcmode="lin" valueType="num" p14:bounceEnd="55000">
                                          <p:cBhvr additive="base">
                                            <p:cTn id="15" dur="500" fill="hold"/>
                                            <p:tgtEl>
                                              <p:spTgt spid="7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ppt_x</p:attrName>
                                            </p:attrNameLst>
                                          </p:cBhvr>
                                          <p:tavLst>
                                            <p:tav tm="0">
                                              <p:val>
                                                <p:strVal val="#ppt_x-#ppt_w*1.125000"/>
                                              </p:val>
                                            </p:tav>
                                            <p:tav tm="100000">
                                              <p:val>
                                                <p:strVal val="#ppt_x"/>
                                              </p:val>
                                            </p:tav>
                                          </p:tavLst>
                                        </p:anim>
                                        <p:animEffect transition="in" filter="wipe(right)">
                                          <p:cBhvr>
                                            <p:cTn id="24" dur="500"/>
                                            <p:tgtEl>
                                              <p:spTgt spid="12"/>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3" presetClass="entr" presetSubtype="528"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 calcmode="lin" valueType="num">
                                          <p:cBhvr>
                                            <p:cTn id="36" dur="500" fill="hold"/>
                                            <p:tgtEl>
                                              <p:spTgt spid="34"/>
                                            </p:tgtEl>
                                            <p:attrNameLst>
                                              <p:attrName>ppt_x</p:attrName>
                                            </p:attrNameLst>
                                          </p:cBhvr>
                                          <p:tavLst>
                                            <p:tav tm="0">
                                              <p:val>
                                                <p:fltVal val="0.5"/>
                                              </p:val>
                                            </p:tav>
                                            <p:tav tm="100000">
                                              <p:val>
                                                <p:strVal val="#ppt_x"/>
                                              </p:val>
                                            </p:tav>
                                          </p:tavLst>
                                        </p:anim>
                                        <p:anim calcmode="lin" valueType="num">
                                          <p:cBhvr>
                                            <p:cTn id="37" dur="500" fill="hold"/>
                                            <p:tgtEl>
                                              <p:spTgt spid="34"/>
                                            </p:tgtEl>
                                            <p:attrNameLst>
                                              <p:attrName>ppt_y</p:attrName>
                                            </p:attrNameLst>
                                          </p:cBhvr>
                                          <p:tavLst>
                                            <p:tav tm="0">
                                              <p:val>
                                                <p:fltVal val="0.5"/>
                                              </p:val>
                                            </p:tav>
                                            <p:tav tm="100000">
                                              <p:val>
                                                <p:strVal val="#ppt_y"/>
                                              </p:val>
                                            </p:tav>
                                          </p:tavLst>
                                        </p:anim>
                                      </p:childTnLst>
                                    </p:cTn>
                                  </p:par>
                                  <p:par>
                                    <p:cTn id="38" presetID="23" presetClass="entr" presetSubtype="528" fill="hold" nodeType="withEffect">
                                      <p:stCondLst>
                                        <p:cond delay="300"/>
                                      </p:stCondLst>
                                      <p:childTnLst>
                                        <p:set>
                                          <p:cBhvr>
                                            <p:cTn id="39" dur="1" fill="hold">
                                              <p:stCondLst>
                                                <p:cond delay="0"/>
                                              </p:stCondLst>
                                            </p:cTn>
                                            <p:tgtEl>
                                              <p:spTgt spid="37"/>
                                            </p:tgtEl>
                                            <p:attrNameLst>
                                              <p:attrName>style.visibility</p:attrName>
                                            </p:attrNameLst>
                                          </p:cBhvr>
                                          <p:to>
                                            <p:strVal val="visible"/>
                                          </p:to>
                                        </p:set>
                                        <p:anim calcmode="lin" valueType="num">
                                          <p:cBhvr>
                                            <p:cTn id="40" dur="500" fill="hold"/>
                                            <p:tgtEl>
                                              <p:spTgt spid="37"/>
                                            </p:tgtEl>
                                            <p:attrNameLst>
                                              <p:attrName>ppt_w</p:attrName>
                                            </p:attrNameLst>
                                          </p:cBhvr>
                                          <p:tavLst>
                                            <p:tav tm="0">
                                              <p:val>
                                                <p:fltVal val="0"/>
                                              </p:val>
                                            </p:tav>
                                            <p:tav tm="100000">
                                              <p:val>
                                                <p:strVal val="#ppt_w"/>
                                              </p:val>
                                            </p:tav>
                                          </p:tavLst>
                                        </p:anim>
                                        <p:anim calcmode="lin" valueType="num">
                                          <p:cBhvr>
                                            <p:cTn id="41" dur="500" fill="hold"/>
                                            <p:tgtEl>
                                              <p:spTgt spid="37"/>
                                            </p:tgtEl>
                                            <p:attrNameLst>
                                              <p:attrName>ppt_h</p:attrName>
                                            </p:attrNameLst>
                                          </p:cBhvr>
                                          <p:tavLst>
                                            <p:tav tm="0">
                                              <p:val>
                                                <p:fltVal val="0"/>
                                              </p:val>
                                            </p:tav>
                                            <p:tav tm="100000">
                                              <p:val>
                                                <p:strVal val="#ppt_h"/>
                                              </p:val>
                                            </p:tav>
                                          </p:tavLst>
                                        </p:anim>
                                        <p:anim calcmode="lin" valueType="num">
                                          <p:cBhvr>
                                            <p:cTn id="42" dur="500" fill="hold"/>
                                            <p:tgtEl>
                                              <p:spTgt spid="37"/>
                                            </p:tgtEl>
                                            <p:attrNameLst>
                                              <p:attrName>ppt_x</p:attrName>
                                            </p:attrNameLst>
                                          </p:cBhvr>
                                          <p:tavLst>
                                            <p:tav tm="0">
                                              <p:val>
                                                <p:fltVal val="0.5"/>
                                              </p:val>
                                            </p:tav>
                                            <p:tav tm="100000">
                                              <p:val>
                                                <p:strVal val="#ppt_x"/>
                                              </p:val>
                                            </p:tav>
                                          </p:tavLst>
                                        </p:anim>
                                        <p:anim calcmode="lin" valueType="num">
                                          <p:cBhvr>
                                            <p:cTn id="43" dur="500" fill="hold"/>
                                            <p:tgtEl>
                                              <p:spTgt spid="37"/>
                                            </p:tgtEl>
                                            <p:attrNameLst>
                                              <p:attrName>ppt_y</p:attrName>
                                            </p:attrNameLst>
                                          </p:cBhvr>
                                          <p:tavLst>
                                            <p:tav tm="0">
                                              <p:val>
                                                <p:fltVal val="0.5"/>
                                              </p:val>
                                            </p:tav>
                                            <p:tav tm="100000">
                                              <p:val>
                                                <p:strVal val="#ppt_y"/>
                                              </p:val>
                                            </p:tav>
                                          </p:tavLst>
                                        </p:anim>
                                      </p:childTnLst>
                                    </p:cTn>
                                  </p:par>
                                  <p:par>
                                    <p:cTn id="44" presetID="23" presetClass="entr" presetSubtype="528" fill="hold" nodeType="withEffect">
                                      <p:stCondLst>
                                        <p:cond delay="70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 calcmode="lin" valueType="num">
                                          <p:cBhvr>
                                            <p:cTn id="48" dur="500" fill="hold"/>
                                            <p:tgtEl>
                                              <p:spTgt spid="40"/>
                                            </p:tgtEl>
                                            <p:attrNameLst>
                                              <p:attrName>ppt_x</p:attrName>
                                            </p:attrNameLst>
                                          </p:cBhvr>
                                          <p:tavLst>
                                            <p:tav tm="0">
                                              <p:val>
                                                <p:fltVal val="0.5"/>
                                              </p:val>
                                            </p:tav>
                                            <p:tav tm="100000">
                                              <p:val>
                                                <p:strVal val="#ppt_x"/>
                                              </p:val>
                                            </p:tav>
                                          </p:tavLst>
                                        </p:anim>
                                        <p:anim calcmode="lin" valueType="num">
                                          <p:cBhvr>
                                            <p:cTn id="49" dur="500" fill="hold"/>
                                            <p:tgtEl>
                                              <p:spTgt spid="40"/>
                                            </p:tgtEl>
                                            <p:attrNameLst>
                                              <p:attrName>ppt_y</p:attrName>
                                            </p:attrNameLst>
                                          </p:cBhvr>
                                          <p:tavLst>
                                            <p:tav tm="0">
                                              <p:val>
                                                <p:fltVal val="0.5"/>
                                              </p:val>
                                            </p:tav>
                                            <p:tav tm="100000">
                                              <p:val>
                                                <p:strVal val="#ppt_y"/>
                                              </p:val>
                                            </p:tav>
                                          </p:tavLst>
                                        </p:anim>
                                      </p:childTnLst>
                                    </p:cTn>
                                  </p:par>
                                  <p:par>
                                    <p:cTn id="50" presetID="23" presetClass="entr" presetSubtype="528" fill="hold" nodeType="withEffect">
                                      <p:stCondLst>
                                        <p:cond delay="3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ppt_w</p:attrName>
                                            </p:attrNameLst>
                                          </p:cBhvr>
                                          <p:tavLst>
                                            <p:tav tm="0">
                                              <p:val>
                                                <p:fltVal val="0"/>
                                              </p:val>
                                            </p:tav>
                                            <p:tav tm="100000">
                                              <p:val>
                                                <p:strVal val="#ppt_w"/>
                                              </p:val>
                                            </p:tav>
                                          </p:tavLst>
                                        </p:anim>
                                        <p:anim calcmode="lin" valueType="num">
                                          <p:cBhvr>
                                            <p:cTn id="53" dur="500" fill="hold"/>
                                            <p:tgtEl>
                                              <p:spTgt spid="43"/>
                                            </p:tgtEl>
                                            <p:attrNameLst>
                                              <p:attrName>ppt_h</p:attrName>
                                            </p:attrNameLst>
                                          </p:cBhvr>
                                          <p:tavLst>
                                            <p:tav tm="0">
                                              <p:val>
                                                <p:fltVal val="0"/>
                                              </p:val>
                                            </p:tav>
                                            <p:tav tm="100000">
                                              <p:val>
                                                <p:strVal val="#ppt_h"/>
                                              </p:val>
                                            </p:tav>
                                          </p:tavLst>
                                        </p:anim>
                                        <p:anim calcmode="lin" valueType="num">
                                          <p:cBhvr>
                                            <p:cTn id="54" dur="500" fill="hold"/>
                                            <p:tgtEl>
                                              <p:spTgt spid="43"/>
                                            </p:tgtEl>
                                            <p:attrNameLst>
                                              <p:attrName>ppt_x</p:attrName>
                                            </p:attrNameLst>
                                          </p:cBhvr>
                                          <p:tavLst>
                                            <p:tav tm="0">
                                              <p:val>
                                                <p:fltVal val="0.5"/>
                                              </p:val>
                                            </p:tav>
                                            <p:tav tm="100000">
                                              <p:val>
                                                <p:strVal val="#ppt_x"/>
                                              </p:val>
                                            </p:tav>
                                          </p:tavLst>
                                        </p:anim>
                                        <p:anim calcmode="lin" valueType="num">
                                          <p:cBhvr>
                                            <p:cTn id="55" dur="500" fill="hold"/>
                                            <p:tgtEl>
                                              <p:spTgt spid="43"/>
                                            </p:tgtEl>
                                            <p:attrNameLst>
                                              <p:attrName>ppt_y</p:attrName>
                                            </p:attrNameLst>
                                          </p:cBhvr>
                                          <p:tavLst>
                                            <p:tav tm="0">
                                              <p:val>
                                                <p:fltVal val="0.5"/>
                                              </p:val>
                                            </p:tav>
                                            <p:tav tm="100000">
                                              <p:val>
                                                <p:strVal val="#ppt_y"/>
                                              </p:val>
                                            </p:tav>
                                          </p:tavLst>
                                        </p:anim>
                                      </p:childTnLst>
                                    </p:cTn>
                                  </p:par>
                                  <p:par>
                                    <p:cTn id="56" presetID="23" presetClass="entr" presetSubtype="528" fill="hold" nodeType="withEffect">
                                      <p:stCondLst>
                                        <p:cond delay="10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 calcmode="lin" valueType="num">
                                          <p:cBhvr>
                                            <p:cTn id="60" dur="500" fill="hold"/>
                                            <p:tgtEl>
                                              <p:spTgt spid="46"/>
                                            </p:tgtEl>
                                            <p:attrNameLst>
                                              <p:attrName>ppt_x</p:attrName>
                                            </p:attrNameLst>
                                          </p:cBhvr>
                                          <p:tavLst>
                                            <p:tav tm="0">
                                              <p:val>
                                                <p:fltVal val="0.5"/>
                                              </p:val>
                                            </p:tav>
                                            <p:tav tm="100000">
                                              <p:val>
                                                <p:strVal val="#ppt_x"/>
                                              </p:val>
                                            </p:tav>
                                          </p:tavLst>
                                        </p:anim>
                                        <p:anim calcmode="lin" valueType="num">
                                          <p:cBhvr>
                                            <p:cTn id="61" dur="500" fill="hold"/>
                                            <p:tgtEl>
                                              <p:spTgt spid="46"/>
                                            </p:tgtEl>
                                            <p:attrNameLst>
                                              <p:attrName>ppt_y</p:attrName>
                                            </p:attrNameLst>
                                          </p:cBhvr>
                                          <p:tavLst>
                                            <p:tav tm="0">
                                              <p:val>
                                                <p:fltVal val="0.5"/>
                                              </p:val>
                                            </p:tav>
                                            <p:tav tm="100000">
                                              <p:val>
                                                <p:strVal val="#ppt_y"/>
                                              </p:val>
                                            </p:tav>
                                          </p:tavLst>
                                        </p:anim>
                                      </p:childTnLst>
                                    </p:cTn>
                                  </p:par>
                                  <p:par>
                                    <p:cTn id="62" presetID="23" presetClass="entr" presetSubtype="528" fill="hold" nodeType="withEffect">
                                      <p:stCondLst>
                                        <p:cond delay="600"/>
                                      </p:stCondLst>
                                      <p:childTnLst>
                                        <p:set>
                                          <p:cBhvr>
                                            <p:cTn id="63" dur="1" fill="hold">
                                              <p:stCondLst>
                                                <p:cond delay="0"/>
                                              </p:stCondLst>
                                            </p:cTn>
                                            <p:tgtEl>
                                              <p:spTgt spid="49"/>
                                            </p:tgtEl>
                                            <p:attrNameLst>
                                              <p:attrName>style.visibility</p:attrName>
                                            </p:attrNameLst>
                                          </p:cBhvr>
                                          <p:to>
                                            <p:strVal val="visible"/>
                                          </p:to>
                                        </p:set>
                                        <p:anim calcmode="lin" valueType="num">
                                          <p:cBhvr>
                                            <p:cTn id="64" dur="500" fill="hold"/>
                                            <p:tgtEl>
                                              <p:spTgt spid="49"/>
                                            </p:tgtEl>
                                            <p:attrNameLst>
                                              <p:attrName>ppt_w</p:attrName>
                                            </p:attrNameLst>
                                          </p:cBhvr>
                                          <p:tavLst>
                                            <p:tav tm="0">
                                              <p:val>
                                                <p:fltVal val="0"/>
                                              </p:val>
                                            </p:tav>
                                            <p:tav tm="100000">
                                              <p:val>
                                                <p:strVal val="#ppt_w"/>
                                              </p:val>
                                            </p:tav>
                                          </p:tavLst>
                                        </p:anim>
                                        <p:anim calcmode="lin" valueType="num">
                                          <p:cBhvr>
                                            <p:cTn id="65" dur="500" fill="hold"/>
                                            <p:tgtEl>
                                              <p:spTgt spid="49"/>
                                            </p:tgtEl>
                                            <p:attrNameLst>
                                              <p:attrName>ppt_h</p:attrName>
                                            </p:attrNameLst>
                                          </p:cBhvr>
                                          <p:tavLst>
                                            <p:tav tm="0">
                                              <p:val>
                                                <p:fltVal val="0"/>
                                              </p:val>
                                            </p:tav>
                                            <p:tav tm="100000">
                                              <p:val>
                                                <p:strVal val="#ppt_h"/>
                                              </p:val>
                                            </p:tav>
                                          </p:tavLst>
                                        </p:anim>
                                        <p:anim calcmode="lin" valueType="num">
                                          <p:cBhvr>
                                            <p:cTn id="66" dur="500" fill="hold"/>
                                            <p:tgtEl>
                                              <p:spTgt spid="49"/>
                                            </p:tgtEl>
                                            <p:attrNameLst>
                                              <p:attrName>ppt_x</p:attrName>
                                            </p:attrNameLst>
                                          </p:cBhvr>
                                          <p:tavLst>
                                            <p:tav tm="0">
                                              <p:val>
                                                <p:fltVal val="0.5"/>
                                              </p:val>
                                            </p:tav>
                                            <p:tav tm="100000">
                                              <p:val>
                                                <p:strVal val="#ppt_x"/>
                                              </p:val>
                                            </p:tav>
                                          </p:tavLst>
                                        </p:anim>
                                        <p:anim calcmode="lin" valueType="num">
                                          <p:cBhvr>
                                            <p:cTn id="67" dur="500" fill="hold"/>
                                            <p:tgtEl>
                                              <p:spTgt spid="49"/>
                                            </p:tgtEl>
                                            <p:attrNameLst>
                                              <p:attrName>ppt_y</p:attrName>
                                            </p:attrNameLst>
                                          </p:cBhvr>
                                          <p:tavLst>
                                            <p:tav tm="0">
                                              <p:val>
                                                <p:fltVal val="0.5"/>
                                              </p:val>
                                            </p:tav>
                                            <p:tav tm="100000">
                                              <p:val>
                                                <p:strVal val="#ppt_y"/>
                                              </p:val>
                                            </p:tav>
                                          </p:tavLst>
                                        </p:anim>
                                      </p:childTnLst>
                                    </p:cTn>
                                  </p:par>
                                  <p:par>
                                    <p:cTn id="68" presetID="23" presetClass="entr" presetSubtype="528" fill="hold" nodeType="withEffect">
                                      <p:stCondLst>
                                        <p:cond delay="300"/>
                                      </p:stCondLst>
                                      <p:childTnLst>
                                        <p:set>
                                          <p:cBhvr>
                                            <p:cTn id="69" dur="1" fill="hold">
                                              <p:stCondLst>
                                                <p:cond delay="0"/>
                                              </p:stCondLst>
                                            </p:cTn>
                                            <p:tgtEl>
                                              <p:spTgt spid="52"/>
                                            </p:tgtEl>
                                            <p:attrNameLst>
                                              <p:attrName>style.visibility</p:attrName>
                                            </p:attrNameLst>
                                          </p:cBhvr>
                                          <p:to>
                                            <p:strVal val="visible"/>
                                          </p:to>
                                        </p:set>
                                        <p:anim calcmode="lin" valueType="num">
                                          <p:cBhvr>
                                            <p:cTn id="70" dur="500" fill="hold"/>
                                            <p:tgtEl>
                                              <p:spTgt spid="52"/>
                                            </p:tgtEl>
                                            <p:attrNameLst>
                                              <p:attrName>ppt_w</p:attrName>
                                            </p:attrNameLst>
                                          </p:cBhvr>
                                          <p:tavLst>
                                            <p:tav tm="0">
                                              <p:val>
                                                <p:fltVal val="0"/>
                                              </p:val>
                                            </p:tav>
                                            <p:tav tm="100000">
                                              <p:val>
                                                <p:strVal val="#ppt_w"/>
                                              </p:val>
                                            </p:tav>
                                          </p:tavLst>
                                        </p:anim>
                                        <p:anim calcmode="lin" valueType="num">
                                          <p:cBhvr>
                                            <p:cTn id="71" dur="500" fill="hold"/>
                                            <p:tgtEl>
                                              <p:spTgt spid="52"/>
                                            </p:tgtEl>
                                            <p:attrNameLst>
                                              <p:attrName>ppt_h</p:attrName>
                                            </p:attrNameLst>
                                          </p:cBhvr>
                                          <p:tavLst>
                                            <p:tav tm="0">
                                              <p:val>
                                                <p:fltVal val="0"/>
                                              </p:val>
                                            </p:tav>
                                            <p:tav tm="100000">
                                              <p:val>
                                                <p:strVal val="#ppt_h"/>
                                              </p:val>
                                            </p:tav>
                                          </p:tavLst>
                                        </p:anim>
                                        <p:anim calcmode="lin" valueType="num">
                                          <p:cBhvr>
                                            <p:cTn id="72" dur="500" fill="hold"/>
                                            <p:tgtEl>
                                              <p:spTgt spid="52"/>
                                            </p:tgtEl>
                                            <p:attrNameLst>
                                              <p:attrName>ppt_x</p:attrName>
                                            </p:attrNameLst>
                                          </p:cBhvr>
                                          <p:tavLst>
                                            <p:tav tm="0">
                                              <p:val>
                                                <p:fltVal val="0.5"/>
                                              </p:val>
                                            </p:tav>
                                            <p:tav tm="100000">
                                              <p:val>
                                                <p:strVal val="#ppt_x"/>
                                              </p:val>
                                            </p:tav>
                                          </p:tavLst>
                                        </p:anim>
                                        <p:anim calcmode="lin" valueType="num">
                                          <p:cBhvr>
                                            <p:cTn id="73" dur="500" fill="hold"/>
                                            <p:tgtEl>
                                              <p:spTgt spid="52"/>
                                            </p:tgtEl>
                                            <p:attrNameLst>
                                              <p:attrName>ppt_y</p:attrName>
                                            </p:attrNameLst>
                                          </p:cBhvr>
                                          <p:tavLst>
                                            <p:tav tm="0">
                                              <p:val>
                                                <p:fltVal val="0.5"/>
                                              </p:val>
                                            </p:tav>
                                            <p:tav tm="100000">
                                              <p:val>
                                                <p:strVal val="#ppt_y"/>
                                              </p:val>
                                            </p:tav>
                                          </p:tavLst>
                                        </p:anim>
                                      </p:childTnLst>
                                    </p:cTn>
                                  </p:par>
                                  <p:par>
                                    <p:cTn id="74" presetID="23" presetClass="entr" presetSubtype="528" fill="hold" nodeType="withEffect">
                                      <p:stCondLst>
                                        <p:cond delay="3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fltVal val="0"/>
                                              </p:val>
                                            </p:tav>
                                            <p:tav tm="100000">
                                              <p:val>
                                                <p:strVal val="#ppt_w"/>
                                              </p:val>
                                            </p:tav>
                                          </p:tavLst>
                                        </p:anim>
                                        <p:anim calcmode="lin" valueType="num">
                                          <p:cBhvr>
                                            <p:cTn id="77" dur="500" fill="hold"/>
                                            <p:tgtEl>
                                              <p:spTgt spid="55"/>
                                            </p:tgtEl>
                                            <p:attrNameLst>
                                              <p:attrName>ppt_h</p:attrName>
                                            </p:attrNameLst>
                                          </p:cBhvr>
                                          <p:tavLst>
                                            <p:tav tm="0">
                                              <p:val>
                                                <p:fltVal val="0"/>
                                              </p:val>
                                            </p:tav>
                                            <p:tav tm="100000">
                                              <p:val>
                                                <p:strVal val="#ppt_h"/>
                                              </p:val>
                                            </p:tav>
                                          </p:tavLst>
                                        </p:anim>
                                        <p:anim calcmode="lin" valueType="num">
                                          <p:cBhvr>
                                            <p:cTn id="78" dur="500" fill="hold"/>
                                            <p:tgtEl>
                                              <p:spTgt spid="55"/>
                                            </p:tgtEl>
                                            <p:attrNameLst>
                                              <p:attrName>ppt_x</p:attrName>
                                            </p:attrNameLst>
                                          </p:cBhvr>
                                          <p:tavLst>
                                            <p:tav tm="0">
                                              <p:val>
                                                <p:fltVal val="0.5"/>
                                              </p:val>
                                            </p:tav>
                                            <p:tav tm="100000">
                                              <p:val>
                                                <p:strVal val="#ppt_x"/>
                                              </p:val>
                                            </p:tav>
                                          </p:tavLst>
                                        </p:anim>
                                        <p:anim calcmode="lin" valueType="num">
                                          <p:cBhvr>
                                            <p:cTn id="79" dur="500" fill="hold"/>
                                            <p:tgtEl>
                                              <p:spTgt spid="55"/>
                                            </p:tgtEl>
                                            <p:attrNameLst>
                                              <p:attrName>ppt_y</p:attrName>
                                            </p:attrNameLst>
                                          </p:cBhvr>
                                          <p:tavLst>
                                            <p:tav tm="0">
                                              <p:val>
                                                <p:fltVal val="0.5"/>
                                              </p:val>
                                            </p:tav>
                                            <p:tav tm="100000">
                                              <p:val>
                                                <p:strVal val="#ppt_y"/>
                                              </p:val>
                                            </p:tav>
                                          </p:tavLst>
                                        </p:anim>
                                      </p:childTnLst>
                                    </p:cTn>
                                  </p:par>
                                  <p:par>
                                    <p:cTn id="80" presetID="23" presetClass="entr" presetSubtype="528" fill="hold" nodeType="withEffect">
                                      <p:stCondLst>
                                        <p:cond delay="60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ppt_x</p:attrName>
                                            </p:attrNameLst>
                                          </p:cBhvr>
                                          <p:tavLst>
                                            <p:tav tm="0">
                                              <p:val>
                                                <p:fltVal val="0.5"/>
                                              </p:val>
                                            </p:tav>
                                            <p:tav tm="100000">
                                              <p:val>
                                                <p:strVal val="#ppt_x"/>
                                              </p:val>
                                            </p:tav>
                                          </p:tavLst>
                                        </p:anim>
                                        <p:anim calcmode="lin" valueType="num">
                                          <p:cBhvr>
                                            <p:cTn id="85" dur="500" fill="hold"/>
                                            <p:tgtEl>
                                              <p:spTgt spid="58"/>
                                            </p:tgtEl>
                                            <p:attrNameLst>
                                              <p:attrName>ppt_y</p:attrName>
                                            </p:attrNameLst>
                                          </p:cBhvr>
                                          <p:tavLst>
                                            <p:tav tm="0">
                                              <p:val>
                                                <p:fltVal val="0.5"/>
                                              </p:val>
                                            </p:tav>
                                            <p:tav tm="100000">
                                              <p:val>
                                                <p:strVal val="#ppt_y"/>
                                              </p:val>
                                            </p:tav>
                                          </p:tavLst>
                                        </p:anim>
                                      </p:childTnLst>
                                    </p:cTn>
                                  </p:par>
                                  <p:par>
                                    <p:cTn id="86" presetID="23" presetClass="entr" presetSubtype="528" fill="hold" nodeType="withEffect">
                                      <p:stCondLst>
                                        <p:cond delay="600"/>
                                      </p:stCondLst>
                                      <p:childTnLst>
                                        <p:set>
                                          <p:cBhvr>
                                            <p:cTn id="87" dur="1" fill="hold">
                                              <p:stCondLst>
                                                <p:cond delay="0"/>
                                              </p:stCondLst>
                                            </p:cTn>
                                            <p:tgtEl>
                                              <p:spTgt spid="61"/>
                                            </p:tgtEl>
                                            <p:attrNameLst>
                                              <p:attrName>style.visibility</p:attrName>
                                            </p:attrNameLst>
                                          </p:cBhvr>
                                          <p:to>
                                            <p:strVal val="visible"/>
                                          </p:to>
                                        </p:set>
                                        <p:anim calcmode="lin" valueType="num">
                                          <p:cBhvr>
                                            <p:cTn id="88" dur="500" fill="hold"/>
                                            <p:tgtEl>
                                              <p:spTgt spid="61"/>
                                            </p:tgtEl>
                                            <p:attrNameLst>
                                              <p:attrName>ppt_w</p:attrName>
                                            </p:attrNameLst>
                                          </p:cBhvr>
                                          <p:tavLst>
                                            <p:tav tm="0">
                                              <p:val>
                                                <p:fltVal val="0"/>
                                              </p:val>
                                            </p:tav>
                                            <p:tav tm="100000">
                                              <p:val>
                                                <p:strVal val="#ppt_w"/>
                                              </p:val>
                                            </p:tav>
                                          </p:tavLst>
                                        </p:anim>
                                        <p:anim calcmode="lin" valueType="num">
                                          <p:cBhvr>
                                            <p:cTn id="89" dur="500" fill="hold"/>
                                            <p:tgtEl>
                                              <p:spTgt spid="61"/>
                                            </p:tgtEl>
                                            <p:attrNameLst>
                                              <p:attrName>ppt_h</p:attrName>
                                            </p:attrNameLst>
                                          </p:cBhvr>
                                          <p:tavLst>
                                            <p:tav tm="0">
                                              <p:val>
                                                <p:fltVal val="0"/>
                                              </p:val>
                                            </p:tav>
                                            <p:tav tm="100000">
                                              <p:val>
                                                <p:strVal val="#ppt_h"/>
                                              </p:val>
                                            </p:tav>
                                          </p:tavLst>
                                        </p:anim>
                                        <p:anim calcmode="lin" valueType="num">
                                          <p:cBhvr>
                                            <p:cTn id="90" dur="500" fill="hold"/>
                                            <p:tgtEl>
                                              <p:spTgt spid="61"/>
                                            </p:tgtEl>
                                            <p:attrNameLst>
                                              <p:attrName>ppt_x</p:attrName>
                                            </p:attrNameLst>
                                          </p:cBhvr>
                                          <p:tavLst>
                                            <p:tav tm="0">
                                              <p:val>
                                                <p:fltVal val="0.5"/>
                                              </p:val>
                                            </p:tav>
                                            <p:tav tm="100000">
                                              <p:val>
                                                <p:strVal val="#ppt_x"/>
                                              </p:val>
                                            </p:tav>
                                          </p:tavLst>
                                        </p:anim>
                                        <p:anim calcmode="lin" valueType="num">
                                          <p:cBhvr>
                                            <p:cTn id="91" dur="500" fill="hold"/>
                                            <p:tgtEl>
                                              <p:spTgt spid="61"/>
                                            </p:tgtEl>
                                            <p:attrNameLst>
                                              <p:attrName>ppt_y</p:attrName>
                                            </p:attrNameLst>
                                          </p:cBhvr>
                                          <p:tavLst>
                                            <p:tav tm="0">
                                              <p:val>
                                                <p:fltVal val="0.5"/>
                                              </p:val>
                                            </p:tav>
                                            <p:tav tm="100000">
                                              <p:val>
                                                <p:strVal val="#ppt_y"/>
                                              </p:val>
                                            </p:tav>
                                          </p:tavLst>
                                        </p:anim>
                                      </p:childTnLst>
                                    </p:cTn>
                                  </p:par>
                                  <p:par>
                                    <p:cTn id="92" presetID="23" presetClass="entr" presetSubtype="528" fill="hold" nodeType="withEffect">
                                      <p:stCondLst>
                                        <p:cond delay="300"/>
                                      </p:stCondLst>
                                      <p:childTnLst>
                                        <p:set>
                                          <p:cBhvr>
                                            <p:cTn id="93" dur="1" fill="hold">
                                              <p:stCondLst>
                                                <p:cond delay="0"/>
                                              </p:stCondLst>
                                            </p:cTn>
                                            <p:tgtEl>
                                              <p:spTgt spid="64"/>
                                            </p:tgtEl>
                                            <p:attrNameLst>
                                              <p:attrName>style.visibility</p:attrName>
                                            </p:attrNameLst>
                                          </p:cBhvr>
                                          <p:to>
                                            <p:strVal val="visible"/>
                                          </p:to>
                                        </p:set>
                                        <p:anim calcmode="lin" valueType="num">
                                          <p:cBhvr>
                                            <p:cTn id="94" dur="500" fill="hold"/>
                                            <p:tgtEl>
                                              <p:spTgt spid="64"/>
                                            </p:tgtEl>
                                            <p:attrNameLst>
                                              <p:attrName>ppt_w</p:attrName>
                                            </p:attrNameLst>
                                          </p:cBhvr>
                                          <p:tavLst>
                                            <p:tav tm="0">
                                              <p:val>
                                                <p:fltVal val="0"/>
                                              </p:val>
                                            </p:tav>
                                            <p:tav tm="100000">
                                              <p:val>
                                                <p:strVal val="#ppt_w"/>
                                              </p:val>
                                            </p:tav>
                                          </p:tavLst>
                                        </p:anim>
                                        <p:anim calcmode="lin" valueType="num">
                                          <p:cBhvr>
                                            <p:cTn id="95" dur="500" fill="hold"/>
                                            <p:tgtEl>
                                              <p:spTgt spid="64"/>
                                            </p:tgtEl>
                                            <p:attrNameLst>
                                              <p:attrName>ppt_h</p:attrName>
                                            </p:attrNameLst>
                                          </p:cBhvr>
                                          <p:tavLst>
                                            <p:tav tm="0">
                                              <p:val>
                                                <p:fltVal val="0"/>
                                              </p:val>
                                            </p:tav>
                                            <p:tav tm="100000">
                                              <p:val>
                                                <p:strVal val="#ppt_h"/>
                                              </p:val>
                                            </p:tav>
                                          </p:tavLst>
                                        </p:anim>
                                        <p:anim calcmode="lin" valueType="num">
                                          <p:cBhvr>
                                            <p:cTn id="96" dur="500" fill="hold"/>
                                            <p:tgtEl>
                                              <p:spTgt spid="64"/>
                                            </p:tgtEl>
                                            <p:attrNameLst>
                                              <p:attrName>ppt_x</p:attrName>
                                            </p:attrNameLst>
                                          </p:cBhvr>
                                          <p:tavLst>
                                            <p:tav tm="0">
                                              <p:val>
                                                <p:fltVal val="0.5"/>
                                              </p:val>
                                            </p:tav>
                                            <p:tav tm="100000">
                                              <p:val>
                                                <p:strVal val="#ppt_x"/>
                                              </p:val>
                                            </p:tav>
                                          </p:tavLst>
                                        </p:anim>
                                        <p:anim calcmode="lin" valueType="num">
                                          <p:cBhvr>
                                            <p:cTn id="97" dur="500" fill="hold"/>
                                            <p:tgtEl>
                                              <p:spTgt spid="64"/>
                                            </p:tgtEl>
                                            <p:attrNameLst>
                                              <p:attrName>ppt_y</p:attrName>
                                            </p:attrNameLst>
                                          </p:cBhvr>
                                          <p:tavLst>
                                            <p:tav tm="0">
                                              <p:val>
                                                <p:fltVal val="0.5"/>
                                              </p:val>
                                            </p:tav>
                                            <p:tav tm="100000">
                                              <p:val>
                                                <p:strVal val="#ppt_y"/>
                                              </p:val>
                                            </p:tav>
                                          </p:tavLst>
                                        </p:anim>
                                      </p:childTnLst>
                                    </p:cTn>
                                  </p:par>
                                  <p:par>
                                    <p:cTn id="98" presetID="23" presetClass="entr" presetSubtype="528" fill="hold" nodeType="withEffect">
                                      <p:stCondLst>
                                        <p:cond delay="600"/>
                                      </p:stCondLst>
                                      <p:childTnLst>
                                        <p:set>
                                          <p:cBhvr>
                                            <p:cTn id="99" dur="1" fill="hold">
                                              <p:stCondLst>
                                                <p:cond delay="0"/>
                                              </p:stCondLst>
                                            </p:cTn>
                                            <p:tgtEl>
                                              <p:spTgt spid="67"/>
                                            </p:tgtEl>
                                            <p:attrNameLst>
                                              <p:attrName>style.visibility</p:attrName>
                                            </p:attrNameLst>
                                          </p:cBhvr>
                                          <p:to>
                                            <p:strVal val="visible"/>
                                          </p:to>
                                        </p:set>
                                        <p:anim calcmode="lin" valueType="num">
                                          <p:cBhvr>
                                            <p:cTn id="100" dur="500" fill="hold"/>
                                            <p:tgtEl>
                                              <p:spTgt spid="67"/>
                                            </p:tgtEl>
                                            <p:attrNameLst>
                                              <p:attrName>ppt_w</p:attrName>
                                            </p:attrNameLst>
                                          </p:cBhvr>
                                          <p:tavLst>
                                            <p:tav tm="0">
                                              <p:val>
                                                <p:fltVal val="0"/>
                                              </p:val>
                                            </p:tav>
                                            <p:tav tm="100000">
                                              <p:val>
                                                <p:strVal val="#ppt_w"/>
                                              </p:val>
                                            </p:tav>
                                          </p:tavLst>
                                        </p:anim>
                                        <p:anim calcmode="lin" valueType="num">
                                          <p:cBhvr>
                                            <p:cTn id="101" dur="500" fill="hold"/>
                                            <p:tgtEl>
                                              <p:spTgt spid="67"/>
                                            </p:tgtEl>
                                            <p:attrNameLst>
                                              <p:attrName>ppt_h</p:attrName>
                                            </p:attrNameLst>
                                          </p:cBhvr>
                                          <p:tavLst>
                                            <p:tav tm="0">
                                              <p:val>
                                                <p:fltVal val="0"/>
                                              </p:val>
                                            </p:tav>
                                            <p:tav tm="100000">
                                              <p:val>
                                                <p:strVal val="#ppt_h"/>
                                              </p:val>
                                            </p:tav>
                                          </p:tavLst>
                                        </p:anim>
                                        <p:anim calcmode="lin" valueType="num">
                                          <p:cBhvr>
                                            <p:cTn id="102" dur="500" fill="hold"/>
                                            <p:tgtEl>
                                              <p:spTgt spid="67"/>
                                            </p:tgtEl>
                                            <p:attrNameLst>
                                              <p:attrName>ppt_x</p:attrName>
                                            </p:attrNameLst>
                                          </p:cBhvr>
                                          <p:tavLst>
                                            <p:tav tm="0">
                                              <p:val>
                                                <p:fltVal val="0.5"/>
                                              </p:val>
                                            </p:tav>
                                            <p:tav tm="100000">
                                              <p:val>
                                                <p:strVal val="#ppt_x"/>
                                              </p:val>
                                            </p:tav>
                                          </p:tavLst>
                                        </p:anim>
                                        <p:anim calcmode="lin" valueType="num">
                                          <p:cBhvr>
                                            <p:cTn id="103" dur="500" fill="hold"/>
                                            <p:tgtEl>
                                              <p:spTgt spid="67"/>
                                            </p:tgtEl>
                                            <p:attrNameLst>
                                              <p:attrName>ppt_y</p:attrName>
                                            </p:attrNameLst>
                                          </p:cBhvr>
                                          <p:tavLst>
                                            <p:tav tm="0">
                                              <p:val>
                                                <p:fltVal val="0.5"/>
                                              </p:val>
                                            </p:tav>
                                            <p:tav tm="100000">
                                              <p:val>
                                                <p:strVal val="#ppt_y"/>
                                              </p:val>
                                            </p:tav>
                                          </p:tavLst>
                                        </p:anim>
                                      </p:childTnLst>
                                    </p:cTn>
                                  </p:par>
                                  <p:par>
                                    <p:cTn id="104" presetID="23" presetClass="entr" presetSubtype="528" fill="hold" nodeType="withEffect">
                                      <p:stCondLst>
                                        <p:cond delay="600"/>
                                      </p:stCondLst>
                                      <p:childTnLst>
                                        <p:set>
                                          <p:cBhvr>
                                            <p:cTn id="105" dur="1" fill="hold">
                                              <p:stCondLst>
                                                <p:cond delay="0"/>
                                              </p:stCondLst>
                                            </p:cTn>
                                            <p:tgtEl>
                                              <p:spTgt spid="70"/>
                                            </p:tgtEl>
                                            <p:attrNameLst>
                                              <p:attrName>style.visibility</p:attrName>
                                            </p:attrNameLst>
                                          </p:cBhvr>
                                          <p:to>
                                            <p:strVal val="visible"/>
                                          </p:to>
                                        </p:set>
                                        <p:anim calcmode="lin" valueType="num">
                                          <p:cBhvr>
                                            <p:cTn id="106" dur="500" fill="hold"/>
                                            <p:tgtEl>
                                              <p:spTgt spid="70"/>
                                            </p:tgtEl>
                                            <p:attrNameLst>
                                              <p:attrName>ppt_w</p:attrName>
                                            </p:attrNameLst>
                                          </p:cBhvr>
                                          <p:tavLst>
                                            <p:tav tm="0">
                                              <p:val>
                                                <p:fltVal val="0"/>
                                              </p:val>
                                            </p:tav>
                                            <p:tav tm="100000">
                                              <p:val>
                                                <p:strVal val="#ppt_w"/>
                                              </p:val>
                                            </p:tav>
                                          </p:tavLst>
                                        </p:anim>
                                        <p:anim calcmode="lin" valueType="num">
                                          <p:cBhvr>
                                            <p:cTn id="107" dur="500" fill="hold"/>
                                            <p:tgtEl>
                                              <p:spTgt spid="70"/>
                                            </p:tgtEl>
                                            <p:attrNameLst>
                                              <p:attrName>ppt_h</p:attrName>
                                            </p:attrNameLst>
                                          </p:cBhvr>
                                          <p:tavLst>
                                            <p:tav tm="0">
                                              <p:val>
                                                <p:fltVal val="0"/>
                                              </p:val>
                                            </p:tav>
                                            <p:tav tm="100000">
                                              <p:val>
                                                <p:strVal val="#ppt_h"/>
                                              </p:val>
                                            </p:tav>
                                          </p:tavLst>
                                        </p:anim>
                                        <p:anim calcmode="lin" valueType="num">
                                          <p:cBhvr>
                                            <p:cTn id="108" dur="500" fill="hold"/>
                                            <p:tgtEl>
                                              <p:spTgt spid="70"/>
                                            </p:tgtEl>
                                            <p:attrNameLst>
                                              <p:attrName>ppt_x</p:attrName>
                                            </p:attrNameLst>
                                          </p:cBhvr>
                                          <p:tavLst>
                                            <p:tav tm="0">
                                              <p:val>
                                                <p:fltVal val="0.5"/>
                                              </p:val>
                                            </p:tav>
                                            <p:tav tm="100000">
                                              <p:val>
                                                <p:strVal val="#ppt_x"/>
                                              </p:val>
                                            </p:tav>
                                          </p:tavLst>
                                        </p:anim>
                                        <p:anim calcmode="lin" valueType="num">
                                          <p:cBhvr>
                                            <p:cTn id="109" dur="500" fill="hold"/>
                                            <p:tgtEl>
                                              <p:spTgt spid="70"/>
                                            </p:tgtEl>
                                            <p:attrNameLst>
                                              <p:attrName>ppt_y</p:attrName>
                                            </p:attrNameLst>
                                          </p:cBhvr>
                                          <p:tavLst>
                                            <p:tav tm="0">
                                              <p:val>
                                                <p:fltVal val="0.5"/>
                                              </p:val>
                                            </p:tav>
                                            <p:tav tm="100000">
                                              <p:val>
                                                <p:strVal val="#ppt_y"/>
                                              </p:val>
                                            </p:tav>
                                          </p:tavLst>
                                        </p:anim>
                                      </p:childTnLst>
                                    </p:cTn>
                                  </p:par>
                                  <p:par>
                                    <p:cTn id="110" presetID="26" presetClass="emph" presetSubtype="0" repeatCount="3000" fill="hold" nodeType="withEffect">
                                      <p:stCondLst>
                                        <p:cond delay="600"/>
                                      </p:stCondLst>
                                      <p:childTnLst>
                                        <p:animEffect transition="out" filter="fade">
                                          <p:cBhvr>
                                            <p:cTn id="111" dur="500" tmFilter="0, 0; .2, .5; .8, .5; 1, 0"/>
                                            <p:tgtEl>
                                              <p:spTgt spid="34"/>
                                            </p:tgtEl>
                                          </p:cBhvr>
                                        </p:animEffect>
                                        <p:animScale>
                                          <p:cBhvr>
                                            <p:cTn id="112" dur="250" autoRev="1" fill="hold"/>
                                            <p:tgtEl>
                                              <p:spTgt spid="34"/>
                                            </p:tgtEl>
                                          </p:cBhvr>
                                          <p:by x="105000" y="105000"/>
                                        </p:animScale>
                                      </p:childTnLst>
                                    </p:cTn>
                                  </p:par>
                                  <p:par>
                                    <p:cTn id="113" presetID="26" presetClass="emph" presetSubtype="0" repeatCount="3000" fill="hold" nodeType="withEffect">
                                      <p:stCondLst>
                                        <p:cond delay="710"/>
                                      </p:stCondLst>
                                      <p:childTnLst>
                                        <p:animEffect transition="out" filter="fade">
                                          <p:cBhvr>
                                            <p:cTn id="114" dur="500" tmFilter="0, 0; .2, .5; .8, .5; 1, 0"/>
                                            <p:tgtEl>
                                              <p:spTgt spid="55"/>
                                            </p:tgtEl>
                                          </p:cBhvr>
                                        </p:animEffect>
                                        <p:animScale>
                                          <p:cBhvr>
                                            <p:cTn id="115" dur="250" autoRev="1" fill="hold"/>
                                            <p:tgtEl>
                                              <p:spTgt spid="55"/>
                                            </p:tgtEl>
                                          </p:cBhvr>
                                          <p:by x="105000" y="105000"/>
                                        </p:animScale>
                                      </p:childTnLst>
                                    </p:cTn>
                                  </p:par>
                                  <p:par>
                                    <p:cTn id="116" presetID="26" presetClass="emph" presetSubtype="0" repeatCount="3000" fill="hold" nodeType="withEffect">
                                      <p:stCondLst>
                                        <p:cond delay="410"/>
                                      </p:stCondLst>
                                      <p:childTnLst>
                                        <p:animEffect transition="out" filter="fade">
                                          <p:cBhvr>
                                            <p:cTn id="117" dur="500" tmFilter="0, 0; .2, .5; .8, .5; 1, 0"/>
                                            <p:tgtEl>
                                              <p:spTgt spid="61"/>
                                            </p:tgtEl>
                                          </p:cBhvr>
                                        </p:animEffect>
                                        <p:animScale>
                                          <p:cBhvr>
                                            <p:cTn id="118" dur="250" autoRev="1" fill="hold"/>
                                            <p:tgtEl>
                                              <p:spTgt spid="61"/>
                                            </p:tgtEl>
                                          </p:cBhvr>
                                          <p:by x="105000" y="105000"/>
                                        </p:animScale>
                                      </p:childTnLst>
                                    </p:cTn>
                                  </p:par>
                                  <p:par>
                                    <p:cTn id="119" presetID="26" presetClass="emph" presetSubtype="0" repeatCount="3000" fill="hold" nodeType="withEffect">
                                      <p:stCondLst>
                                        <p:cond delay="810"/>
                                      </p:stCondLst>
                                      <p:childTnLst>
                                        <p:animEffect transition="out" filter="fade">
                                          <p:cBhvr>
                                            <p:cTn id="120" dur="500" tmFilter="0, 0; .2, .5; .8, .5; 1, 0"/>
                                            <p:tgtEl>
                                              <p:spTgt spid="64"/>
                                            </p:tgtEl>
                                          </p:cBhvr>
                                        </p:animEffect>
                                        <p:animScale>
                                          <p:cBhvr>
                                            <p:cTn id="121" dur="250" autoRev="1" fill="hold"/>
                                            <p:tgtEl>
                                              <p:spTgt spid="64"/>
                                            </p:tgtEl>
                                          </p:cBhvr>
                                          <p:by x="105000" y="105000"/>
                                        </p:animScale>
                                      </p:childTnLst>
                                    </p:cTn>
                                  </p:par>
                                </p:childTnLst>
                              </p:cTn>
                            </p:par>
                            <p:par>
                              <p:cTn id="122" fill="hold">
                                <p:stCondLst>
                                  <p:cond delay="4810"/>
                                </p:stCondLst>
                                <p:childTnLst>
                                  <p:par>
                                    <p:cTn id="123" presetID="10"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fade">
                                          <p:cBhvr>
                                            <p:cTn id="12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P spid="7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outHorizontal)">
                                          <p:cBhvr>
                                            <p:cTn id="11" dur="500"/>
                                            <p:tgtEl>
                                              <p:spTgt spid="24"/>
                                            </p:tgtEl>
                                          </p:cBhvr>
                                        </p:animEffect>
                                      </p:childTnLst>
                                    </p:cTn>
                                  </p:par>
                                  <p:par>
                                    <p:cTn id="12" presetID="2" presetClass="entr" presetSubtype="8" accel="35000" fill="hold" nodeType="withEffect">
                                      <p:stCondLst>
                                        <p:cond delay="0"/>
                                      </p:stCondLst>
                                      <p:childTnLst>
                                        <p:set>
                                          <p:cBhvr>
                                            <p:cTn id="13" dur="1" fill="hold">
                                              <p:stCondLst>
                                                <p:cond delay="0"/>
                                              </p:stCondLst>
                                            </p:cTn>
                                            <p:tgtEl>
                                              <p:spTgt spid="74"/>
                                            </p:tgtEl>
                                            <p:attrNameLst>
                                              <p:attrName>style.visibility</p:attrName>
                                            </p:attrNameLst>
                                          </p:cBhvr>
                                          <p:to>
                                            <p:strVal val="visible"/>
                                          </p:to>
                                        </p:set>
                                        <p:anim calcmode="lin" valueType="num">
                                          <p:cBhvr additive="base">
                                            <p:cTn id="14" dur="500" fill="hold"/>
                                            <p:tgtEl>
                                              <p:spTgt spid="74"/>
                                            </p:tgtEl>
                                            <p:attrNameLst>
                                              <p:attrName>ppt_x</p:attrName>
                                            </p:attrNameLst>
                                          </p:cBhvr>
                                          <p:tavLst>
                                            <p:tav tm="0">
                                              <p:val>
                                                <p:strVal val="0-#ppt_w/2"/>
                                              </p:val>
                                            </p:tav>
                                            <p:tav tm="100000">
                                              <p:val>
                                                <p:strVal val="#ppt_x"/>
                                              </p:val>
                                            </p:tav>
                                          </p:tavLst>
                                        </p:anim>
                                        <p:anim calcmode="lin" valueType="num">
                                          <p:cBhvr additive="base">
                                            <p:cTn id="15" dur="500" fill="hold"/>
                                            <p:tgtEl>
                                              <p:spTgt spid="7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ppt_x</p:attrName>
                                            </p:attrNameLst>
                                          </p:cBhvr>
                                          <p:tavLst>
                                            <p:tav tm="0">
                                              <p:val>
                                                <p:strVal val="#ppt_x-#ppt_w*1.125000"/>
                                              </p:val>
                                            </p:tav>
                                            <p:tav tm="100000">
                                              <p:val>
                                                <p:strVal val="#ppt_x"/>
                                              </p:val>
                                            </p:tav>
                                          </p:tavLst>
                                        </p:anim>
                                        <p:animEffect transition="in" filter="wipe(right)">
                                          <p:cBhvr>
                                            <p:cTn id="24" dur="500"/>
                                            <p:tgtEl>
                                              <p:spTgt spid="12"/>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3" presetClass="entr" presetSubtype="528"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 calcmode="lin" valueType="num">
                                          <p:cBhvr>
                                            <p:cTn id="36" dur="500" fill="hold"/>
                                            <p:tgtEl>
                                              <p:spTgt spid="34"/>
                                            </p:tgtEl>
                                            <p:attrNameLst>
                                              <p:attrName>ppt_x</p:attrName>
                                            </p:attrNameLst>
                                          </p:cBhvr>
                                          <p:tavLst>
                                            <p:tav tm="0">
                                              <p:val>
                                                <p:fltVal val="0.5"/>
                                              </p:val>
                                            </p:tav>
                                            <p:tav tm="100000">
                                              <p:val>
                                                <p:strVal val="#ppt_x"/>
                                              </p:val>
                                            </p:tav>
                                          </p:tavLst>
                                        </p:anim>
                                        <p:anim calcmode="lin" valueType="num">
                                          <p:cBhvr>
                                            <p:cTn id="37" dur="500" fill="hold"/>
                                            <p:tgtEl>
                                              <p:spTgt spid="34"/>
                                            </p:tgtEl>
                                            <p:attrNameLst>
                                              <p:attrName>ppt_y</p:attrName>
                                            </p:attrNameLst>
                                          </p:cBhvr>
                                          <p:tavLst>
                                            <p:tav tm="0">
                                              <p:val>
                                                <p:fltVal val="0.5"/>
                                              </p:val>
                                            </p:tav>
                                            <p:tav tm="100000">
                                              <p:val>
                                                <p:strVal val="#ppt_y"/>
                                              </p:val>
                                            </p:tav>
                                          </p:tavLst>
                                        </p:anim>
                                      </p:childTnLst>
                                    </p:cTn>
                                  </p:par>
                                  <p:par>
                                    <p:cTn id="38" presetID="23" presetClass="entr" presetSubtype="528" fill="hold" nodeType="withEffect">
                                      <p:stCondLst>
                                        <p:cond delay="300"/>
                                      </p:stCondLst>
                                      <p:childTnLst>
                                        <p:set>
                                          <p:cBhvr>
                                            <p:cTn id="39" dur="1" fill="hold">
                                              <p:stCondLst>
                                                <p:cond delay="0"/>
                                              </p:stCondLst>
                                            </p:cTn>
                                            <p:tgtEl>
                                              <p:spTgt spid="37"/>
                                            </p:tgtEl>
                                            <p:attrNameLst>
                                              <p:attrName>style.visibility</p:attrName>
                                            </p:attrNameLst>
                                          </p:cBhvr>
                                          <p:to>
                                            <p:strVal val="visible"/>
                                          </p:to>
                                        </p:set>
                                        <p:anim calcmode="lin" valueType="num">
                                          <p:cBhvr>
                                            <p:cTn id="40" dur="500" fill="hold"/>
                                            <p:tgtEl>
                                              <p:spTgt spid="37"/>
                                            </p:tgtEl>
                                            <p:attrNameLst>
                                              <p:attrName>ppt_w</p:attrName>
                                            </p:attrNameLst>
                                          </p:cBhvr>
                                          <p:tavLst>
                                            <p:tav tm="0">
                                              <p:val>
                                                <p:fltVal val="0"/>
                                              </p:val>
                                            </p:tav>
                                            <p:tav tm="100000">
                                              <p:val>
                                                <p:strVal val="#ppt_w"/>
                                              </p:val>
                                            </p:tav>
                                          </p:tavLst>
                                        </p:anim>
                                        <p:anim calcmode="lin" valueType="num">
                                          <p:cBhvr>
                                            <p:cTn id="41" dur="500" fill="hold"/>
                                            <p:tgtEl>
                                              <p:spTgt spid="37"/>
                                            </p:tgtEl>
                                            <p:attrNameLst>
                                              <p:attrName>ppt_h</p:attrName>
                                            </p:attrNameLst>
                                          </p:cBhvr>
                                          <p:tavLst>
                                            <p:tav tm="0">
                                              <p:val>
                                                <p:fltVal val="0"/>
                                              </p:val>
                                            </p:tav>
                                            <p:tav tm="100000">
                                              <p:val>
                                                <p:strVal val="#ppt_h"/>
                                              </p:val>
                                            </p:tav>
                                          </p:tavLst>
                                        </p:anim>
                                        <p:anim calcmode="lin" valueType="num">
                                          <p:cBhvr>
                                            <p:cTn id="42" dur="500" fill="hold"/>
                                            <p:tgtEl>
                                              <p:spTgt spid="37"/>
                                            </p:tgtEl>
                                            <p:attrNameLst>
                                              <p:attrName>ppt_x</p:attrName>
                                            </p:attrNameLst>
                                          </p:cBhvr>
                                          <p:tavLst>
                                            <p:tav tm="0">
                                              <p:val>
                                                <p:fltVal val="0.5"/>
                                              </p:val>
                                            </p:tav>
                                            <p:tav tm="100000">
                                              <p:val>
                                                <p:strVal val="#ppt_x"/>
                                              </p:val>
                                            </p:tav>
                                          </p:tavLst>
                                        </p:anim>
                                        <p:anim calcmode="lin" valueType="num">
                                          <p:cBhvr>
                                            <p:cTn id="43" dur="500" fill="hold"/>
                                            <p:tgtEl>
                                              <p:spTgt spid="37"/>
                                            </p:tgtEl>
                                            <p:attrNameLst>
                                              <p:attrName>ppt_y</p:attrName>
                                            </p:attrNameLst>
                                          </p:cBhvr>
                                          <p:tavLst>
                                            <p:tav tm="0">
                                              <p:val>
                                                <p:fltVal val="0.5"/>
                                              </p:val>
                                            </p:tav>
                                            <p:tav tm="100000">
                                              <p:val>
                                                <p:strVal val="#ppt_y"/>
                                              </p:val>
                                            </p:tav>
                                          </p:tavLst>
                                        </p:anim>
                                      </p:childTnLst>
                                    </p:cTn>
                                  </p:par>
                                  <p:par>
                                    <p:cTn id="44" presetID="23" presetClass="entr" presetSubtype="528" fill="hold" nodeType="withEffect">
                                      <p:stCondLst>
                                        <p:cond delay="70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 calcmode="lin" valueType="num">
                                          <p:cBhvr>
                                            <p:cTn id="48" dur="500" fill="hold"/>
                                            <p:tgtEl>
                                              <p:spTgt spid="40"/>
                                            </p:tgtEl>
                                            <p:attrNameLst>
                                              <p:attrName>ppt_x</p:attrName>
                                            </p:attrNameLst>
                                          </p:cBhvr>
                                          <p:tavLst>
                                            <p:tav tm="0">
                                              <p:val>
                                                <p:fltVal val="0.5"/>
                                              </p:val>
                                            </p:tav>
                                            <p:tav tm="100000">
                                              <p:val>
                                                <p:strVal val="#ppt_x"/>
                                              </p:val>
                                            </p:tav>
                                          </p:tavLst>
                                        </p:anim>
                                        <p:anim calcmode="lin" valueType="num">
                                          <p:cBhvr>
                                            <p:cTn id="49" dur="500" fill="hold"/>
                                            <p:tgtEl>
                                              <p:spTgt spid="40"/>
                                            </p:tgtEl>
                                            <p:attrNameLst>
                                              <p:attrName>ppt_y</p:attrName>
                                            </p:attrNameLst>
                                          </p:cBhvr>
                                          <p:tavLst>
                                            <p:tav tm="0">
                                              <p:val>
                                                <p:fltVal val="0.5"/>
                                              </p:val>
                                            </p:tav>
                                            <p:tav tm="100000">
                                              <p:val>
                                                <p:strVal val="#ppt_y"/>
                                              </p:val>
                                            </p:tav>
                                          </p:tavLst>
                                        </p:anim>
                                      </p:childTnLst>
                                    </p:cTn>
                                  </p:par>
                                  <p:par>
                                    <p:cTn id="50" presetID="23" presetClass="entr" presetSubtype="528" fill="hold" nodeType="withEffect">
                                      <p:stCondLst>
                                        <p:cond delay="3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ppt_w</p:attrName>
                                            </p:attrNameLst>
                                          </p:cBhvr>
                                          <p:tavLst>
                                            <p:tav tm="0">
                                              <p:val>
                                                <p:fltVal val="0"/>
                                              </p:val>
                                            </p:tav>
                                            <p:tav tm="100000">
                                              <p:val>
                                                <p:strVal val="#ppt_w"/>
                                              </p:val>
                                            </p:tav>
                                          </p:tavLst>
                                        </p:anim>
                                        <p:anim calcmode="lin" valueType="num">
                                          <p:cBhvr>
                                            <p:cTn id="53" dur="500" fill="hold"/>
                                            <p:tgtEl>
                                              <p:spTgt spid="43"/>
                                            </p:tgtEl>
                                            <p:attrNameLst>
                                              <p:attrName>ppt_h</p:attrName>
                                            </p:attrNameLst>
                                          </p:cBhvr>
                                          <p:tavLst>
                                            <p:tav tm="0">
                                              <p:val>
                                                <p:fltVal val="0"/>
                                              </p:val>
                                            </p:tav>
                                            <p:tav tm="100000">
                                              <p:val>
                                                <p:strVal val="#ppt_h"/>
                                              </p:val>
                                            </p:tav>
                                          </p:tavLst>
                                        </p:anim>
                                        <p:anim calcmode="lin" valueType="num">
                                          <p:cBhvr>
                                            <p:cTn id="54" dur="500" fill="hold"/>
                                            <p:tgtEl>
                                              <p:spTgt spid="43"/>
                                            </p:tgtEl>
                                            <p:attrNameLst>
                                              <p:attrName>ppt_x</p:attrName>
                                            </p:attrNameLst>
                                          </p:cBhvr>
                                          <p:tavLst>
                                            <p:tav tm="0">
                                              <p:val>
                                                <p:fltVal val="0.5"/>
                                              </p:val>
                                            </p:tav>
                                            <p:tav tm="100000">
                                              <p:val>
                                                <p:strVal val="#ppt_x"/>
                                              </p:val>
                                            </p:tav>
                                          </p:tavLst>
                                        </p:anim>
                                        <p:anim calcmode="lin" valueType="num">
                                          <p:cBhvr>
                                            <p:cTn id="55" dur="500" fill="hold"/>
                                            <p:tgtEl>
                                              <p:spTgt spid="43"/>
                                            </p:tgtEl>
                                            <p:attrNameLst>
                                              <p:attrName>ppt_y</p:attrName>
                                            </p:attrNameLst>
                                          </p:cBhvr>
                                          <p:tavLst>
                                            <p:tav tm="0">
                                              <p:val>
                                                <p:fltVal val="0.5"/>
                                              </p:val>
                                            </p:tav>
                                            <p:tav tm="100000">
                                              <p:val>
                                                <p:strVal val="#ppt_y"/>
                                              </p:val>
                                            </p:tav>
                                          </p:tavLst>
                                        </p:anim>
                                      </p:childTnLst>
                                    </p:cTn>
                                  </p:par>
                                  <p:par>
                                    <p:cTn id="56" presetID="23" presetClass="entr" presetSubtype="528" fill="hold" nodeType="withEffect">
                                      <p:stCondLst>
                                        <p:cond delay="10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 calcmode="lin" valueType="num">
                                          <p:cBhvr>
                                            <p:cTn id="60" dur="500" fill="hold"/>
                                            <p:tgtEl>
                                              <p:spTgt spid="46"/>
                                            </p:tgtEl>
                                            <p:attrNameLst>
                                              <p:attrName>ppt_x</p:attrName>
                                            </p:attrNameLst>
                                          </p:cBhvr>
                                          <p:tavLst>
                                            <p:tav tm="0">
                                              <p:val>
                                                <p:fltVal val="0.5"/>
                                              </p:val>
                                            </p:tav>
                                            <p:tav tm="100000">
                                              <p:val>
                                                <p:strVal val="#ppt_x"/>
                                              </p:val>
                                            </p:tav>
                                          </p:tavLst>
                                        </p:anim>
                                        <p:anim calcmode="lin" valueType="num">
                                          <p:cBhvr>
                                            <p:cTn id="61" dur="500" fill="hold"/>
                                            <p:tgtEl>
                                              <p:spTgt spid="46"/>
                                            </p:tgtEl>
                                            <p:attrNameLst>
                                              <p:attrName>ppt_y</p:attrName>
                                            </p:attrNameLst>
                                          </p:cBhvr>
                                          <p:tavLst>
                                            <p:tav tm="0">
                                              <p:val>
                                                <p:fltVal val="0.5"/>
                                              </p:val>
                                            </p:tav>
                                            <p:tav tm="100000">
                                              <p:val>
                                                <p:strVal val="#ppt_y"/>
                                              </p:val>
                                            </p:tav>
                                          </p:tavLst>
                                        </p:anim>
                                      </p:childTnLst>
                                    </p:cTn>
                                  </p:par>
                                  <p:par>
                                    <p:cTn id="62" presetID="23" presetClass="entr" presetSubtype="528" fill="hold" nodeType="withEffect">
                                      <p:stCondLst>
                                        <p:cond delay="600"/>
                                      </p:stCondLst>
                                      <p:childTnLst>
                                        <p:set>
                                          <p:cBhvr>
                                            <p:cTn id="63" dur="1" fill="hold">
                                              <p:stCondLst>
                                                <p:cond delay="0"/>
                                              </p:stCondLst>
                                            </p:cTn>
                                            <p:tgtEl>
                                              <p:spTgt spid="49"/>
                                            </p:tgtEl>
                                            <p:attrNameLst>
                                              <p:attrName>style.visibility</p:attrName>
                                            </p:attrNameLst>
                                          </p:cBhvr>
                                          <p:to>
                                            <p:strVal val="visible"/>
                                          </p:to>
                                        </p:set>
                                        <p:anim calcmode="lin" valueType="num">
                                          <p:cBhvr>
                                            <p:cTn id="64" dur="500" fill="hold"/>
                                            <p:tgtEl>
                                              <p:spTgt spid="49"/>
                                            </p:tgtEl>
                                            <p:attrNameLst>
                                              <p:attrName>ppt_w</p:attrName>
                                            </p:attrNameLst>
                                          </p:cBhvr>
                                          <p:tavLst>
                                            <p:tav tm="0">
                                              <p:val>
                                                <p:fltVal val="0"/>
                                              </p:val>
                                            </p:tav>
                                            <p:tav tm="100000">
                                              <p:val>
                                                <p:strVal val="#ppt_w"/>
                                              </p:val>
                                            </p:tav>
                                          </p:tavLst>
                                        </p:anim>
                                        <p:anim calcmode="lin" valueType="num">
                                          <p:cBhvr>
                                            <p:cTn id="65" dur="500" fill="hold"/>
                                            <p:tgtEl>
                                              <p:spTgt spid="49"/>
                                            </p:tgtEl>
                                            <p:attrNameLst>
                                              <p:attrName>ppt_h</p:attrName>
                                            </p:attrNameLst>
                                          </p:cBhvr>
                                          <p:tavLst>
                                            <p:tav tm="0">
                                              <p:val>
                                                <p:fltVal val="0"/>
                                              </p:val>
                                            </p:tav>
                                            <p:tav tm="100000">
                                              <p:val>
                                                <p:strVal val="#ppt_h"/>
                                              </p:val>
                                            </p:tav>
                                          </p:tavLst>
                                        </p:anim>
                                        <p:anim calcmode="lin" valueType="num">
                                          <p:cBhvr>
                                            <p:cTn id="66" dur="500" fill="hold"/>
                                            <p:tgtEl>
                                              <p:spTgt spid="49"/>
                                            </p:tgtEl>
                                            <p:attrNameLst>
                                              <p:attrName>ppt_x</p:attrName>
                                            </p:attrNameLst>
                                          </p:cBhvr>
                                          <p:tavLst>
                                            <p:tav tm="0">
                                              <p:val>
                                                <p:fltVal val="0.5"/>
                                              </p:val>
                                            </p:tav>
                                            <p:tav tm="100000">
                                              <p:val>
                                                <p:strVal val="#ppt_x"/>
                                              </p:val>
                                            </p:tav>
                                          </p:tavLst>
                                        </p:anim>
                                        <p:anim calcmode="lin" valueType="num">
                                          <p:cBhvr>
                                            <p:cTn id="67" dur="500" fill="hold"/>
                                            <p:tgtEl>
                                              <p:spTgt spid="49"/>
                                            </p:tgtEl>
                                            <p:attrNameLst>
                                              <p:attrName>ppt_y</p:attrName>
                                            </p:attrNameLst>
                                          </p:cBhvr>
                                          <p:tavLst>
                                            <p:tav tm="0">
                                              <p:val>
                                                <p:fltVal val="0.5"/>
                                              </p:val>
                                            </p:tav>
                                            <p:tav tm="100000">
                                              <p:val>
                                                <p:strVal val="#ppt_y"/>
                                              </p:val>
                                            </p:tav>
                                          </p:tavLst>
                                        </p:anim>
                                      </p:childTnLst>
                                    </p:cTn>
                                  </p:par>
                                  <p:par>
                                    <p:cTn id="68" presetID="23" presetClass="entr" presetSubtype="528" fill="hold" nodeType="withEffect">
                                      <p:stCondLst>
                                        <p:cond delay="300"/>
                                      </p:stCondLst>
                                      <p:childTnLst>
                                        <p:set>
                                          <p:cBhvr>
                                            <p:cTn id="69" dur="1" fill="hold">
                                              <p:stCondLst>
                                                <p:cond delay="0"/>
                                              </p:stCondLst>
                                            </p:cTn>
                                            <p:tgtEl>
                                              <p:spTgt spid="52"/>
                                            </p:tgtEl>
                                            <p:attrNameLst>
                                              <p:attrName>style.visibility</p:attrName>
                                            </p:attrNameLst>
                                          </p:cBhvr>
                                          <p:to>
                                            <p:strVal val="visible"/>
                                          </p:to>
                                        </p:set>
                                        <p:anim calcmode="lin" valueType="num">
                                          <p:cBhvr>
                                            <p:cTn id="70" dur="500" fill="hold"/>
                                            <p:tgtEl>
                                              <p:spTgt spid="52"/>
                                            </p:tgtEl>
                                            <p:attrNameLst>
                                              <p:attrName>ppt_w</p:attrName>
                                            </p:attrNameLst>
                                          </p:cBhvr>
                                          <p:tavLst>
                                            <p:tav tm="0">
                                              <p:val>
                                                <p:fltVal val="0"/>
                                              </p:val>
                                            </p:tav>
                                            <p:tav tm="100000">
                                              <p:val>
                                                <p:strVal val="#ppt_w"/>
                                              </p:val>
                                            </p:tav>
                                          </p:tavLst>
                                        </p:anim>
                                        <p:anim calcmode="lin" valueType="num">
                                          <p:cBhvr>
                                            <p:cTn id="71" dur="500" fill="hold"/>
                                            <p:tgtEl>
                                              <p:spTgt spid="52"/>
                                            </p:tgtEl>
                                            <p:attrNameLst>
                                              <p:attrName>ppt_h</p:attrName>
                                            </p:attrNameLst>
                                          </p:cBhvr>
                                          <p:tavLst>
                                            <p:tav tm="0">
                                              <p:val>
                                                <p:fltVal val="0"/>
                                              </p:val>
                                            </p:tav>
                                            <p:tav tm="100000">
                                              <p:val>
                                                <p:strVal val="#ppt_h"/>
                                              </p:val>
                                            </p:tav>
                                          </p:tavLst>
                                        </p:anim>
                                        <p:anim calcmode="lin" valueType="num">
                                          <p:cBhvr>
                                            <p:cTn id="72" dur="500" fill="hold"/>
                                            <p:tgtEl>
                                              <p:spTgt spid="52"/>
                                            </p:tgtEl>
                                            <p:attrNameLst>
                                              <p:attrName>ppt_x</p:attrName>
                                            </p:attrNameLst>
                                          </p:cBhvr>
                                          <p:tavLst>
                                            <p:tav tm="0">
                                              <p:val>
                                                <p:fltVal val="0.5"/>
                                              </p:val>
                                            </p:tav>
                                            <p:tav tm="100000">
                                              <p:val>
                                                <p:strVal val="#ppt_x"/>
                                              </p:val>
                                            </p:tav>
                                          </p:tavLst>
                                        </p:anim>
                                        <p:anim calcmode="lin" valueType="num">
                                          <p:cBhvr>
                                            <p:cTn id="73" dur="500" fill="hold"/>
                                            <p:tgtEl>
                                              <p:spTgt spid="52"/>
                                            </p:tgtEl>
                                            <p:attrNameLst>
                                              <p:attrName>ppt_y</p:attrName>
                                            </p:attrNameLst>
                                          </p:cBhvr>
                                          <p:tavLst>
                                            <p:tav tm="0">
                                              <p:val>
                                                <p:fltVal val="0.5"/>
                                              </p:val>
                                            </p:tav>
                                            <p:tav tm="100000">
                                              <p:val>
                                                <p:strVal val="#ppt_y"/>
                                              </p:val>
                                            </p:tav>
                                          </p:tavLst>
                                        </p:anim>
                                      </p:childTnLst>
                                    </p:cTn>
                                  </p:par>
                                  <p:par>
                                    <p:cTn id="74" presetID="23" presetClass="entr" presetSubtype="528" fill="hold" nodeType="withEffect">
                                      <p:stCondLst>
                                        <p:cond delay="3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fltVal val="0"/>
                                              </p:val>
                                            </p:tav>
                                            <p:tav tm="100000">
                                              <p:val>
                                                <p:strVal val="#ppt_w"/>
                                              </p:val>
                                            </p:tav>
                                          </p:tavLst>
                                        </p:anim>
                                        <p:anim calcmode="lin" valueType="num">
                                          <p:cBhvr>
                                            <p:cTn id="77" dur="500" fill="hold"/>
                                            <p:tgtEl>
                                              <p:spTgt spid="55"/>
                                            </p:tgtEl>
                                            <p:attrNameLst>
                                              <p:attrName>ppt_h</p:attrName>
                                            </p:attrNameLst>
                                          </p:cBhvr>
                                          <p:tavLst>
                                            <p:tav tm="0">
                                              <p:val>
                                                <p:fltVal val="0"/>
                                              </p:val>
                                            </p:tav>
                                            <p:tav tm="100000">
                                              <p:val>
                                                <p:strVal val="#ppt_h"/>
                                              </p:val>
                                            </p:tav>
                                          </p:tavLst>
                                        </p:anim>
                                        <p:anim calcmode="lin" valueType="num">
                                          <p:cBhvr>
                                            <p:cTn id="78" dur="500" fill="hold"/>
                                            <p:tgtEl>
                                              <p:spTgt spid="55"/>
                                            </p:tgtEl>
                                            <p:attrNameLst>
                                              <p:attrName>ppt_x</p:attrName>
                                            </p:attrNameLst>
                                          </p:cBhvr>
                                          <p:tavLst>
                                            <p:tav tm="0">
                                              <p:val>
                                                <p:fltVal val="0.5"/>
                                              </p:val>
                                            </p:tav>
                                            <p:tav tm="100000">
                                              <p:val>
                                                <p:strVal val="#ppt_x"/>
                                              </p:val>
                                            </p:tav>
                                          </p:tavLst>
                                        </p:anim>
                                        <p:anim calcmode="lin" valueType="num">
                                          <p:cBhvr>
                                            <p:cTn id="79" dur="500" fill="hold"/>
                                            <p:tgtEl>
                                              <p:spTgt spid="55"/>
                                            </p:tgtEl>
                                            <p:attrNameLst>
                                              <p:attrName>ppt_y</p:attrName>
                                            </p:attrNameLst>
                                          </p:cBhvr>
                                          <p:tavLst>
                                            <p:tav tm="0">
                                              <p:val>
                                                <p:fltVal val="0.5"/>
                                              </p:val>
                                            </p:tav>
                                            <p:tav tm="100000">
                                              <p:val>
                                                <p:strVal val="#ppt_y"/>
                                              </p:val>
                                            </p:tav>
                                          </p:tavLst>
                                        </p:anim>
                                      </p:childTnLst>
                                    </p:cTn>
                                  </p:par>
                                  <p:par>
                                    <p:cTn id="80" presetID="23" presetClass="entr" presetSubtype="528" fill="hold" nodeType="withEffect">
                                      <p:stCondLst>
                                        <p:cond delay="60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ppt_x</p:attrName>
                                            </p:attrNameLst>
                                          </p:cBhvr>
                                          <p:tavLst>
                                            <p:tav tm="0">
                                              <p:val>
                                                <p:fltVal val="0.5"/>
                                              </p:val>
                                            </p:tav>
                                            <p:tav tm="100000">
                                              <p:val>
                                                <p:strVal val="#ppt_x"/>
                                              </p:val>
                                            </p:tav>
                                          </p:tavLst>
                                        </p:anim>
                                        <p:anim calcmode="lin" valueType="num">
                                          <p:cBhvr>
                                            <p:cTn id="85" dur="500" fill="hold"/>
                                            <p:tgtEl>
                                              <p:spTgt spid="58"/>
                                            </p:tgtEl>
                                            <p:attrNameLst>
                                              <p:attrName>ppt_y</p:attrName>
                                            </p:attrNameLst>
                                          </p:cBhvr>
                                          <p:tavLst>
                                            <p:tav tm="0">
                                              <p:val>
                                                <p:fltVal val="0.5"/>
                                              </p:val>
                                            </p:tav>
                                            <p:tav tm="100000">
                                              <p:val>
                                                <p:strVal val="#ppt_y"/>
                                              </p:val>
                                            </p:tav>
                                          </p:tavLst>
                                        </p:anim>
                                      </p:childTnLst>
                                    </p:cTn>
                                  </p:par>
                                  <p:par>
                                    <p:cTn id="86" presetID="23" presetClass="entr" presetSubtype="528" fill="hold" nodeType="withEffect">
                                      <p:stCondLst>
                                        <p:cond delay="600"/>
                                      </p:stCondLst>
                                      <p:childTnLst>
                                        <p:set>
                                          <p:cBhvr>
                                            <p:cTn id="87" dur="1" fill="hold">
                                              <p:stCondLst>
                                                <p:cond delay="0"/>
                                              </p:stCondLst>
                                            </p:cTn>
                                            <p:tgtEl>
                                              <p:spTgt spid="61"/>
                                            </p:tgtEl>
                                            <p:attrNameLst>
                                              <p:attrName>style.visibility</p:attrName>
                                            </p:attrNameLst>
                                          </p:cBhvr>
                                          <p:to>
                                            <p:strVal val="visible"/>
                                          </p:to>
                                        </p:set>
                                        <p:anim calcmode="lin" valueType="num">
                                          <p:cBhvr>
                                            <p:cTn id="88" dur="500" fill="hold"/>
                                            <p:tgtEl>
                                              <p:spTgt spid="61"/>
                                            </p:tgtEl>
                                            <p:attrNameLst>
                                              <p:attrName>ppt_w</p:attrName>
                                            </p:attrNameLst>
                                          </p:cBhvr>
                                          <p:tavLst>
                                            <p:tav tm="0">
                                              <p:val>
                                                <p:fltVal val="0"/>
                                              </p:val>
                                            </p:tav>
                                            <p:tav tm="100000">
                                              <p:val>
                                                <p:strVal val="#ppt_w"/>
                                              </p:val>
                                            </p:tav>
                                          </p:tavLst>
                                        </p:anim>
                                        <p:anim calcmode="lin" valueType="num">
                                          <p:cBhvr>
                                            <p:cTn id="89" dur="500" fill="hold"/>
                                            <p:tgtEl>
                                              <p:spTgt spid="61"/>
                                            </p:tgtEl>
                                            <p:attrNameLst>
                                              <p:attrName>ppt_h</p:attrName>
                                            </p:attrNameLst>
                                          </p:cBhvr>
                                          <p:tavLst>
                                            <p:tav tm="0">
                                              <p:val>
                                                <p:fltVal val="0"/>
                                              </p:val>
                                            </p:tav>
                                            <p:tav tm="100000">
                                              <p:val>
                                                <p:strVal val="#ppt_h"/>
                                              </p:val>
                                            </p:tav>
                                          </p:tavLst>
                                        </p:anim>
                                        <p:anim calcmode="lin" valueType="num">
                                          <p:cBhvr>
                                            <p:cTn id="90" dur="500" fill="hold"/>
                                            <p:tgtEl>
                                              <p:spTgt spid="61"/>
                                            </p:tgtEl>
                                            <p:attrNameLst>
                                              <p:attrName>ppt_x</p:attrName>
                                            </p:attrNameLst>
                                          </p:cBhvr>
                                          <p:tavLst>
                                            <p:tav tm="0">
                                              <p:val>
                                                <p:fltVal val="0.5"/>
                                              </p:val>
                                            </p:tav>
                                            <p:tav tm="100000">
                                              <p:val>
                                                <p:strVal val="#ppt_x"/>
                                              </p:val>
                                            </p:tav>
                                          </p:tavLst>
                                        </p:anim>
                                        <p:anim calcmode="lin" valueType="num">
                                          <p:cBhvr>
                                            <p:cTn id="91" dur="500" fill="hold"/>
                                            <p:tgtEl>
                                              <p:spTgt spid="61"/>
                                            </p:tgtEl>
                                            <p:attrNameLst>
                                              <p:attrName>ppt_y</p:attrName>
                                            </p:attrNameLst>
                                          </p:cBhvr>
                                          <p:tavLst>
                                            <p:tav tm="0">
                                              <p:val>
                                                <p:fltVal val="0.5"/>
                                              </p:val>
                                            </p:tav>
                                            <p:tav tm="100000">
                                              <p:val>
                                                <p:strVal val="#ppt_y"/>
                                              </p:val>
                                            </p:tav>
                                          </p:tavLst>
                                        </p:anim>
                                      </p:childTnLst>
                                    </p:cTn>
                                  </p:par>
                                  <p:par>
                                    <p:cTn id="92" presetID="23" presetClass="entr" presetSubtype="528" fill="hold" nodeType="withEffect">
                                      <p:stCondLst>
                                        <p:cond delay="300"/>
                                      </p:stCondLst>
                                      <p:childTnLst>
                                        <p:set>
                                          <p:cBhvr>
                                            <p:cTn id="93" dur="1" fill="hold">
                                              <p:stCondLst>
                                                <p:cond delay="0"/>
                                              </p:stCondLst>
                                            </p:cTn>
                                            <p:tgtEl>
                                              <p:spTgt spid="64"/>
                                            </p:tgtEl>
                                            <p:attrNameLst>
                                              <p:attrName>style.visibility</p:attrName>
                                            </p:attrNameLst>
                                          </p:cBhvr>
                                          <p:to>
                                            <p:strVal val="visible"/>
                                          </p:to>
                                        </p:set>
                                        <p:anim calcmode="lin" valueType="num">
                                          <p:cBhvr>
                                            <p:cTn id="94" dur="500" fill="hold"/>
                                            <p:tgtEl>
                                              <p:spTgt spid="64"/>
                                            </p:tgtEl>
                                            <p:attrNameLst>
                                              <p:attrName>ppt_w</p:attrName>
                                            </p:attrNameLst>
                                          </p:cBhvr>
                                          <p:tavLst>
                                            <p:tav tm="0">
                                              <p:val>
                                                <p:fltVal val="0"/>
                                              </p:val>
                                            </p:tav>
                                            <p:tav tm="100000">
                                              <p:val>
                                                <p:strVal val="#ppt_w"/>
                                              </p:val>
                                            </p:tav>
                                          </p:tavLst>
                                        </p:anim>
                                        <p:anim calcmode="lin" valueType="num">
                                          <p:cBhvr>
                                            <p:cTn id="95" dur="500" fill="hold"/>
                                            <p:tgtEl>
                                              <p:spTgt spid="64"/>
                                            </p:tgtEl>
                                            <p:attrNameLst>
                                              <p:attrName>ppt_h</p:attrName>
                                            </p:attrNameLst>
                                          </p:cBhvr>
                                          <p:tavLst>
                                            <p:tav tm="0">
                                              <p:val>
                                                <p:fltVal val="0"/>
                                              </p:val>
                                            </p:tav>
                                            <p:tav tm="100000">
                                              <p:val>
                                                <p:strVal val="#ppt_h"/>
                                              </p:val>
                                            </p:tav>
                                          </p:tavLst>
                                        </p:anim>
                                        <p:anim calcmode="lin" valueType="num">
                                          <p:cBhvr>
                                            <p:cTn id="96" dur="500" fill="hold"/>
                                            <p:tgtEl>
                                              <p:spTgt spid="64"/>
                                            </p:tgtEl>
                                            <p:attrNameLst>
                                              <p:attrName>ppt_x</p:attrName>
                                            </p:attrNameLst>
                                          </p:cBhvr>
                                          <p:tavLst>
                                            <p:tav tm="0">
                                              <p:val>
                                                <p:fltVal val="0.5"/>
                                              </p:val>
                                            </p:tav>
                                            <p:tav tm="100000">
                                              <p:val>
                                                <p:strVal val="#ppt_x"/>
                                              </p:val>
                                            </p:tav>
                                          </p:tavLst>
                                        </p:anim>
                                        <p:anim calcmode="lin" valueType="num">
                                          <p:cBhvr>
                                            <p:cTn id="97" dur="500" fill="hold"/>
                                            <p:tgtEl>
                                              <p:spTgt spid="64"/>
                                            </p:tgtEl>
                                            <p:attrNameLst>
                                              <p:attrName>ppt_y</p:attrName>
                                            </p:attrNameLst>
                                          </p:cBhvr>
                                          <p:tavLst>
                                            <p:tav tm="0">
                                              <p:val>
                                                <p:fltVal val="0.5"/>
                                              </p:val>
                                            </p:tav>
                                            <p:tav tm="100000">
                                              <p:val>
                                                <p:strVal val="#ppt_y"/>
                                              </p:val>
                                            </p:tav>
                                          </p:tavLst>
                                        </p:anim>
                                      </p:childTnLst>
                                    </p:cTn>
                                  </p:par>
                                  <p:par>
                                    <p:cTn id="98" presetID="23" presetClass="entr" presetSubtype="528" fill="hold" nodeType="withEffect">
                                      <p:stCondLst>
                                        <p:cond delay="600"/>
                                      </p:stCondLst>
                                      <p:childTnLst>
                                        <p:set>
                                          <p:cBhvr>
                                            <p:cTn id="99" dur="1" fill="hold">
                                              <p:stCondLst>
                                                <p:cond delay="0"/>
                                              </p:stCondLst>
                                            </p:cTn>
                                            <p:tgtEl>
                                              <p:spTgt spid="67"/>
                                            </p:tgtEl>
                                            <p:attrNameLst>
                                              <p:attrName>style.visibility</p:attrName>
                                            </p:attrNameLst>
                                          </p:cBhvr>
                                          <p:to>
                                            <p:strVal val="visible"/>
                                          </p:to>
                                        </p:set>
                                        <p:anim calcmode="lin" valueType="num">
                                          <p:cBhvr>
                                            <p:cTn id="100" dur="500" fill="hold"/>
                                            <p:tgtEl>
                                              <p:spTgt spid="67"/>
                                            </p:tgtEl>
                                            <p:attrNameLst>
                                              <p:attrName>ppt_w</p:attrName>
                                            </p:attrNameLst>
                                          </p:cBhvr>
                                          <p:tavLst>
                                            <p:tav tm="0">
                                              <p:val>
                                                <p:fltVal val="0"/>
                                              </p:val>
                                            </p:tav>
                                            <p:tav tm="100000">
                                              <p:val>
                                                <p:strVal val="#ppt_w"/>
                                              </p:val>
                                            </p:tav>
                                          </p:tavLst>
                                        </p:anim>
                                        <p:anim calcmode="lin" valueType="num">
                                          <p:cBhvr>
                                            <p:cTn id="101" dur="500" fill="hold"/>
                                            <p:tgtEl>
                                              <p:spTgt spid="67"/>
                                            </p:tgtEl>
                                            <p:attrNameLst>
                                              <p:attrName>ppt_h</p:attrName>
                                            </p:attrNameLst>
                                          </p:cBhvr>
                                          <p:tavLst>
                                            <p:tav tm="0">
                                              <p:val>
                                                <p:fltVal val="0"/>
                                              </p:val>
                                            </p:tav>
                                            <p:tav tm="100000">
                                              <p:val>
                                                <p:strVal val="#ppt_h"/>
                                              </p:val>
                                            </p:tav>
                                          </p:tavLst>
                                        </p:anim>
                                        <p:anim calcmode="lin" valueType="num">
                                          <p:cBhvr>
                                            <p:cTn id="102" dur="500" fill="hold"/>
                                            <p:tgtEl>
                                              <p:spTgt spid="67"/>
                                            </p:tgtEl>
                                            <p:attrNameLst>
                                              <p:attrName>ppt_x</p:attrName>
                                            </p:attrNameLst>
                                          </p:cBhvr>
                                          <p:tavLst>
                                            <p:tav tm="0">
                                              <p:val>
                                                <p:fltVal val="0.5"/>
                                              </p:val>
                                            </p:tav>
                                            <p:tav tm="100000">
                                              <p:val>
                                                <p:strVal val="#ppt_x"/>
                                              </p:val>
                                            </p:tav>
                                          </p:tavLst>
                                        </p:anim>
                                        <p:anim calcmode="lin" valueType="num">
                                          <p:cBhvr>
                                            <p:cTn id="103" dur="500" fill="hold"/>
                                            <p:tgtEl>
                                              <p:spTgt spid="67"/>
                                            </p:tgtEl>
                                            <p:attrNameLst>
                                              <p:attrName>ppt_y</p:attrName>
                                            </p:attrNameLst>
                                          </p:cBhvr>
                                          <p:tavLst>
                                            <p:tav tm="0">
                                              <p:val>
                                                <p:fltVal val="0.5"/>
                                              </p:val>
                                            </p:tav>
                                            <p:tav tm="100000">
                                              <p:val>
                                                <p:strVal val="#ppt_y"/>
                                              </p:val>
                                            </p:tav>
                                          </p:tavLst>
                                        </p:anim>
                                      </p:childTnLst>
                                    </p:cTn>
                                  </p:par>
                                  <p:par>
                                    <p:cTn id="104" presetID="23" presetClass="entr" presetSubtype="528" fill="hold" nodeType="withEffect">
                                      <p:stCondLst>
                                        <p:cond delay="600"/>
                                      </p:stCondLst>
                                      <p:childTnLst>
                                        <p:set>
                                          <p:cBhvr>
                                            <p:cTn id="105" dur="1" fill="hold">
                                              <p:stCondLst>
                                                <p:cond delay="0"/>
                                              </p:stCondLst>
                                            </p:cTn>
                                            <p:tgtEl>
                                              <p:spTgt spid="70"/>
                                            </p:tgtEl>
                                            <p:attrNameLst>
                                              <p:attrName>style.visibility</p:attrName>
                                            </p:attrNameLst>
                                          </p:cBhvr>
                                          <p:to>
                                            <p:strVal val="visible"/>
                                          </p:to>
                                        </p:set>
                                        <p:anim calcmode="lin" valueType="num">
                                          <p:cBhvr>
                                            <p:cTn id="106" dur="500" fill="hold"/>
                                            <p:tgtEl>
                                              <p:spTgt spid="70"/>
                                            </p:tgtEl>
                                            <p:attrNameLst>
                                              <p:attrName>ppt_w</p:attrName>
                                            </p:attrNameLst>
                                          </p:cBhvr>
                                          <p:tavLst>
                                            <p:tav tm="0">
                                              <p:val>
                                                <p:fltVal val="0"/>
                                              </p:val>
                                            </p:tav>
                                            <p:tav tm="100000">
                                              <p:val>
                                                <p:strVal val="#ppt_w"/>
                                              </p:val>
                                            </p:tav>
                                          </p:tavLst>
                                        </p:anim>
                                        <p:anim calcmode="lin" valueType="num">
                                          <p:cBhvr>
                                            <p:cTn id="107" dur="500" fill="hold"/>
                                            <p:tgtEl>
                                              <p:spTgt spid="70"/>
                                            </p:tgtEl>
                                            <p:attrNameLst>
                                              <p:attrName>ppt_h</p:attrName>
                                            </p:attrNameLst>
                                          </p:cBhvr>
                                          <p:tavLst>
                                            <p:tav tm="0">
                                              <p:val>
                                                <p:fltVal val="0"/>
                                              </p:val>
                                            </p:tav>
                                            <p:tav tm="100000">
                                              <p:val>
                                                <p:strVal val="#ppt_h"/>
                                              </p:val>
                                            </p:tav>
                                          </p:tavLst>
                                        </p:anim>
                                        <p:anim calcmode="lin" valueType="num">
                                          <p:cBhvr>
                                            <p:cTn id="108" dur="500" fill="hold"/>
                                            <p:tgtEl>
                                              <p:spTgt spid="70"/>
                                            </p:tgtEl>
                                            <p:attrNameLst>
                                              <p:attrName>ppt_x</p:attrName>
                                            </p:attrNameLst>
                                          </p:cBhvr>
                                          <p:tavLst>
                                            <p:tav tm="0">
                                              <p:val>
                                                <p:fltVal val="0.5"/>
                                              </p:val>
                                            </p:tav>
                                            <p:tav tm="100000">
                                              <p:val>
                                                <p:strVal val="#ppt_x"/>
                                              </p:val>
                                            </p:tav>
                                          </p:tavLst>
                                        </p:anim>
                                        <p:anim calcmode="lin" valueType="num">
                                          <p:cBhvr>
                                            <p:cTn id="109" dur="500" fill="hold"/>
                                            <p:tgtEl>
                                              <p:spTgt spid="70"/>
                                            </p:tgtEl>
                                            <p:attrNameLst>
                                              <p:attrName>ppt_y</p:attrName>
                                            </p:attrNameLst>
                                          </p:cBhvr>
                                          <p:tavLst>
                                            <p:tav tm="0">
                                              <p:val>
                                                <p:fltVal val="0.5"/>
                                              </p:val>
                                            </p:tav>
                                            <p:tav tm="100000">
                                              <p:val>
                                                <p:strVal val="#ppt_y"/>
                                              </p:val>
                                            </p:tav>
                                          </p:tavLst>
                                        </p:anim>
                                      </p:childTnLst>
                                    </p:cTn>
                                  </p:par>
                                  <p:par>
                                    <p:cTn id="110" presetID="26" presetClass="emph" presetSubtype="0" repeatCount="3000" fill="hold" nodeType="withEffect">
                                      <p:stCondLst>
                                        <p:cond delay="600"/>
                                      </p:stCondLst>
                                      <p:childTnLst>
                                        <p:animEffect transition="out" filter="fade">
                                          <p:cBhvr>
                                            <p:cTn id="111" dur="500" tmFilter="0, 0; .2, .5; .8, .5; 1, 0"/>
                                            <p:tgtEl>
                                              <p:spTgt spid="34"/>
                                            </p:tgtEl>
                                          </p:cBhvr>
                                        </p:animEffect>
                                        <p:animScale>
                                          <p:cBhvr>
                                            <p:cTn id="112" dur="250" autoRev="1" fill="hold"/>
                                            <p:tgtEl>
                                              <p:spTgt spid="34"/>
                                            </p:tgtEl>
                                          </p:cBhvr>
                                          <p:by x="105000" y="105000"/>
                                        </p:animScale>
                                      </p:childTnLst>
                                    </p:cTn>
                                  </p:par>
                                  <p:par>
                                    <p:cTn id="113" presetID="26" presetClass="emph" presetSubtype="0" repeatCount="3000" fill="hold" nodeType="withEffect">
                                      <p:stCondLst>
                                        <p:cond delay="710"/>
                                      </p:stCondLst>
                                      <p:childTnLst>
                                        <p:animEffect transition="out" filter="fade">
                                          <p:cBhvr>
                                            <p:cTn id="114" dur="500" tmFilter="0, 0; .2, .5; .8, .5; 1, 0"/>
                                            <p:tgtEl>
                                              <p:spTgt spid="55"/>
                                            </p:tgtEl>
                                          </p:cBhvr>
                                        </p:animEffect>
                                        <p:animScale>
                                          <p:cBhvr>
                                            <p:cTn id="115" dur="250" autoRev="1" fill="hold"/>
                                            <p:tgtEl>
                                              <p:spTgt spid="55"/>
                                            </p:tgtEl>
                                          </p:cBhvr>
                                          <p:by x="105000" y="105000"/>
                                        </p:animScale>
                                      </p:childTnLst>
                                    </p:cTn>
                                  </p:par>
                                  <p:par>
                                    <p:cTn id="116" presetID="26" presetClass="emph" presetSubtype="0" repeatCount="3000" fill="hold" nodeType="withEffect">
                                      <p:stCondLst>
                                        <p:cond delay="410"/>
                                      </p:stCondLst>
                                      <p:childTnLst>
                                        <p:animEffect transition="out" filter="fade">
                                          <p:cBhvr>
                                            <p:cTn id="117" dur="500" tmFilter="0, 0; .2, .5; .8, .5; 1, 0"/>
                                            <p:tgtEl>
                                              <p:spTgt spid="61"/>
                                            </p:tgtEl>
                                          </p:cBhvr>
                                        </p:animEffect>
                                        <p:animScale>
                                          <p:cBhvr>
                                            <p:cTn id="118" dur="250" autoRev="1" fill="hold"/>
                                            <p:tgtEl>
                                              <p:spTgt spid="61"/>
                                            </p:tgtEl>
                                          </p:cBhvr>
                                          <p:by x="105000" y="105000"/>
                                        </p:animScale>
                                      </p:childTnLst>
                                    </p:cTn>
                                  </p:par>
                                  <p:par>
                                    <p:cTn id="119" presetID="26" presetClass="emph" presetSubtype="0" repeatCount="3000" fill="hold" nodeType="withEffect">
                                      <p:stCondLst>
                                        <p:cond delay="810"/>
                                      </p:stCondLst>
                                      <p:childTnLst>
                                        <p:animEffect transition="out" filter="fade">
                                          <p:cBhvr>
                                            <p:cTn id="120" dur="500" tmFilter="0, 0; .2, .5; .8, .5; 1, 0"/>
                                            <p:tgtEl>
                                              <p:spTgt spid="64"/>
                                            </p:tgtEl>
                                          </p:cBhvr>
                                        </p:animEffect>
                                        <p:animScale>
                                          <p:cBhvr>
                                            <p:cTn id="121" dur="250" autoRev="1" fill="hold"/>
                                            <p:tgtEl>
                                              <p:spTgt spid="64"/>
                                            </p:tgtEl>
                                          </p:cBhvr>
                                          <p:by x="105000" y="105000"/>
                                        </p:animScale>
                                      </p:childTnLst>
                                    </p:cTn>
                                  </p:par>
                                </p:childTnLst>
                              </p:cTn>
                            </p:par>
                            <p:par>
                              <p:cTn id="122" fill="hold">
                                <p:stCondLst>
                                  <p:cond delay="4810"/>
                                </p:stCondLst>
                                <p:childTnLst>
                                  <p:par>
                                    <p:cTn id="123" presetID="10"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fade">
                                          <p:cBhvr>
                                            <p:cTn id="12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14" grpId="0"/>
          <p:bldP spid="73"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5DAA6D-501A-44E9-BF43-F8DBC74095B0}"/>
              </a:ext>
            </a:extLst>
          </p:cNvPr>
          <p:cNvSpPr txBox="1">
            <a:spLocks/>
          </p:cNvSpPr>
          <p:nvPr/>
        </p:nvSpPr>
        <p:spPr>
          <a:xfrm>
            <a:off x="815287" y="187549"/>
            <a:ext cx="1164425" cy="377030"/>
          </a:xfrm>
          <a:prstGeom prst="rect">
            <a:avLst/>
          </a:prstGeom>
        </p:spPr>
        <p:txBody>
          <a:bodyPr/>
          <a:lst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endParaRPr lang="zh-CN" altLang="en-US" dirty="0"/>
          </a:p>
        </p:txBody>
      </p:sp>
      <p:sp>
        <p:nvSpPr>
          <p:cNvPr id="33" name="标题 1">
            <a:extLst>
              <a:ext uri="{FF2B5EF4-FFF2-40B4-BE49-F238E27FC236}">
                <a16:creationId xmlns:a16="http://schemas.microsoft.com/office/drawing/2014/main" id="{25505127-6E90-4D56-A1C8-3B0D0FA96121}"/>
              </a:ext>
            </a:extLst>
          </p:cNvPr>
          <p:cNvSpPr txBox="1">
            <a:spLocks/>
          </p:cNvSpPr>
          <p:nvPr/>
        </p:nvSpPr>
        <p:spPr>
          <a:xfrm>
            <a:off x="451572" y="124965"/>
            <a:ext cx="1888180" cy="377030"/>
          </a:xfrm>
          <a:prstGeom prst="rect">
            <a:avLst/>
          </a:prstGeom>
        </p:spPr>
        <p:txBody>
          <a:bodyPr/>
          <a:lst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r>
              <a:rPr lang="zh-CN" altLang="en-US" sz="2000" b="1" dirty="0">
                <a:solidFill>
                  <a:schemeClr val="accent1">
                    <a:lumMod val="75000"/>
                  </a:schemeClr>
                </a:solidFill>
                <a:latin typeface="微软雅黑" panose="020B0503020204020204" pitchFamily="34" charset="-122"/>
                <a:cs typeface="+mn-cs"/>
              </a:rPr>
              <a:t>本课梗概</a:t>
            </a:r>
            <a:endParaRPr lang="zh-CN" altLang="en-US" sz="2000" dirty="0">
              <a:solidFill>
                <a:schemeClr val="tx1">
                  <a:lumMod val="85000"/>
                  <a:lumOff val="15000"/>
                </a:schemeClr>
              </a:solidFill>
              <a:latin typeface="微软雅黑" panose="020B0503020204020204" pitchFamily="34" charset="-122"/>
              <a:cs typeface="+mn-cs"/>
            </a:endParaRPr>
          </a:p>
        </p:txBody>
      </p:sp>
      <p:grpSp>
        <p:nvGrpSpPr>
          <p:cNvPr id="49" name="组合 48">
            <a:extLst>
              <a:ext uri="{FF2B5EF4-FFF2-40B4-BE49-F238E27FC236}">
                <a16:creationId xmlns:a16="http://schemas.microsoft.com/office/drawing/2014/main" id="{9D33CC43-19F7-4782-B4C1-FC3D5A127B33}"/>
              </a:ext>
            </a:extLst>
          </p:cNvPr>
          <p:cNvGrpSpPr/>
          <p:nvPr/>
        </p:nvGrpSpPr>
        <p:grpSpPr>
          <a:xfrm>
            <a:off x="1331640" y="1812474"/>
            <a:ext cx="3059785" cy="1518551"/>
            <a:chOff x="1591195" y="3531392"/>
            <a:chExt cx="1721136" cy="774463"/>
          </a:xfrm>
          <a:effectLst>
            <a:outerShdw blurRad="444500" dist="254000" dir="8100000" algn="tr" rotWithShape="0">
              <a:prstClr val="black">
                <a:alpha val="50000"/>
              </a:prstClr>
            </a:outerShdw>
          </a:effectLst>
        </p:grpSpPr>
        <p:sp>
          <p:nvSpPr>
            <p:cNvPr id="50" name="圆角矩形 104">
              <a:extLst>
                <a:ext uri="{FF2B5EF4-FFF2-40B4-BE49-F238E27FC236}">
                  <a16:creationId xmlns:a16="http://schemas.microsoft.com/office/drawing/2014/main" id="{3474F288-463A-40E5-BDC7-44C0AF2FF717}"/>
                </a:ext>
              </a:extLst>
            </p:cNvPr>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100">
              <a:extLst>
                <a:ext uri="{FF2B5EF4-FFF2-40B4-BE49-F238E27FC236}">
                  <a16:creationId xmlns:a16="http://schemas.microsoft.com/office/drawing/2014/main" id="{56979A7D-67A6-482D-99D6-753549C6C06F}"/>
                </a:ext>
              </a:extLst>
            </p:cNvPr>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Freeform 6">
            <a:extLst>
              <a:ext uri="{FF2B5EF4-FFF2-40B4-BE49-F238E27FC236}">
                <a16:creationId xmlns:a16="http://schemas.microsoft.com/office/drawing/2014/main" id="{173E8467-6678-4807-84BC-147A7B8FC55A}"/>
              </a:ext>
            </a:extLst>
          </p:cNvPr>
          <p:cNvSpPr>
            <a:spLocks noEditPoints="1"/>
          </p:cNvSpPr>
          <p:nvPr/>
        </p:nvSpPr>
        <p:spPr bwMode="auto">
          <a:xfrm>
            <a:off x="1518957" y="2394101"/>
            <a:ext cx="664409" cy="417387"/>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accent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TextBox 16">
            <a:extLst>
              <a:ext uri="{FF2B5EF4-FFF2-40B4-BE49-F238E27FC236}">
                <a16:creationId xmlns:a16="http://schemas.microsoft.com/office/drawing/2014/main" id="{978C0BA1-96CF-4F2B-B4C1-3BFB475BF9BD}"/>
              </a:ext>
            </a:extLst>
          </p:cNvPr>
          <p:cNvSpPr txBox="1"/>
          <p:nvPr/>
        </p:nvSpPr>
        <p:spPr>
          <a:xfrm>
            <a:off x="2218214" y="2383288"/>
            <a:ext cx="1908342" cy="61491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从</a:t>
            </a:r>
            <a:r>
              <a:rPr kumimoji="0" lang="en-US" altLang="zh-CN" sz="9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20</a:t>
            </a:r>
            <a:r>
              <a:rPr kumimoji="0" lang="zh-CN" altLang="en-US" sz="9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世纪</a:t>
            </a:r>
            <a:r>
              <a:rPr kumimoji="0" lang="en-US" altLang="zh-CN" sz="9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50</a:t>
            </a:r>
            <a:r>
              <a:rPr kumimoji="0" lang="zh-CN" altLang="en-US" sz="9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年代开始发展开始的数理金融作为量化投资最初的发展理论奠定基石。</a:t>
            </a:r>
          </a:p>
        </p:txBody>
      </p:sp>
      <p:sp>
        <p:nvSpPr>
          <p:cNvPr id="54" name="TextBox 17">
            <a:extLst>
              <a:ext uri="{FF2B5EF4-FFF2-40B4-BE49-F238E27FC236}">
                <a16:creationId xmlns:a16="http://schemas.microsoft.com/office/drawing/2014/main" id="{0FC67B91-D249-43F4-88F4-FC470C63069A}"/>
              </a:ext>
            </a:extLst>
          </p:cNvPr>
          <p:cNvSpPr txBox="1"/>
          <p:nvPr/>
        </p:nvSpPr>
        <p:spPr>
          <a:xfrm>
            <a:off x="2264303" y="2044220"/>
            <a:ext cx="1395913" cy="305468"/>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defRPr/>
            </a:pPr>
            <a:r>
              <a:rPr kumimoji="0" lang="zh-CN" altLang="en-US" sz="15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华文黑体" pitchFamily="2" charset="-122"/>
              </a:rPr>
              <a:t>经典理论</a:t>
            </a:r>
          </a:p>
        </p:txBody>
      </p:sp>
      <p:grpSp>
        <p:nvGrpSpPr>
          <p:cNvPr id="57" name="组合 56">
            <a:extLst>
              <a:ext uri="{FF2B5EF4-FFF2-40B4-BE49-F238E27FC236}">
                <a16:creationId xmlns:a16="http://schemas.microsoft.com/office/drawing/2014/main" id="{B38C0F52-D77D-4D18-AC73-36953F3D990B}"/>
              </a:ext>
            </a:extLst>
          </p:cNvPr>
          <p:cNvGrpSpPr/>
          <p:nvPr/>
        </p:nvGrpSpPr>
        <p:grpSpPr>
          <a:xfrm>
            <a:off x="5240615" y="1778874"/>
            <a:ext cx="3059785" cy="1518551"/>
            <a:chOff x="1591195" y="3531392"/>
            <a:chExt cx="1721136" cy="774463"/>
          </a:xfrm>
          <a:effectLst>
            <a:outerShdw blurRad="444500" dist="254000" dir="8100000" algn="tr" rotWithShape="0">
              <a:prstClr val="black">
                <a:alpha val="50000"/>
              </a:prstClr>
            </a:outerShdw>
          </a:effectLst>
        </p:grpSpPr>
        <p:sp>
          <p:nvSpPr>
            <p:cNvPr id="58" name="圆角矩形 104">
              <a:extLst>
                <a:ext uri="{FF2B5EF4-FFF2-40B4-BE49-F238E27FC236}">
                  <a16:creationId xmlns:a16="http://schemas.microsoft.com/office/drawing/2014/main" id="{7AA419A5-1D58-4EF9-B3E4-28F0DD39A08E}"/>
                </a:ext>
              </a:extLst>
            </p:cNvPr>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100">
              <a:extLst>
                <a:ext uri="{FF2B5EF4-FFF2-40B4-BE49-F238E27FC236}">
                  <a16:creationId xmlns:a16="http://schemas.microsoft.com/office/drawing/2014/main" id="{7BC35C3D-8559-4CA4-94D8-03C4091DCB8F}"/>
                </a:ext>
              </a:extLst>
            </p:cNvPr>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Freeform 7">
            <a:extLst>
              <a:ext uri="{FF2B5EF4-FFF2-40B4-BE49-F238E27FC236}">
                <a16:creationId xmlns:a16="http://schemas.microsoft.com/office/drawing/2014/main" id="{C29ABE47-6E43-4610-9407-3BBEAA9811F4}"/>
              </a:ext>
            </a:extLst>
          </p:cNvPr>
          <p:cNvSpPr>
            <a:spLocks noEditPoints="1"/>
          </p:cNvSpPr>
          <p:nvPr/>
        </p:nvSpPr>
        <p:spPr bwMode="auto">
          <a:xfrm>
            <a:off x="5433060" y="2296357"/>
            <a:ext cx="605984" cy="48937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accent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TextBox 24">
            <a:extLst>
              <a:ext uri="{FF2B5EF4-FFF2-40B4-BE49-F238E27FC236}">
                <a16:creationId xmlns:a16="http://schemas.microsoft.com/office/drawing/2014/main" id="{AE862078-FA4A-47AD-82DE-163AD22A471A}"/>
              </a:ext>
            </a:extLst>
          </p:cNvPr>
          <p:cNvSpPr txBox="1"/>
          <p:nvPr/>
        </p:nvSpPr>
        <p:spPr>
          <a:xfrm>
            <a:off x="6227873" y="2394101"/>
            <a:ext cx="1908342" cy="79496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rPr>
              <a:t>理论体系包括经典量化投资理论和延伸量化投资理论。在以数理金融为背景的经典投资理论基础上，融合其他学科知识，发展了量化投资。</a:t>
            </a:r>
            <a:endParaRPr kumimoji="0" lang="zh-CN" altLang="en-US" sz="9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62" name="TextBox 25">
            <a:extLst>
              <a:ext uri="{FF2B5EF4-FFF2-40B4-BE49-F238E27FC236}">
                <a16:creationId xmlns:a16="http://schemas.microsoft.com/office/drawing/2014/main" id="{0B909C2A-7454-4812-9CAA-381DC976DCA1}"/>
              </a:ext>
            </a:extLst>
          </p:cNvPr>
          <p:cNvSpPr txBox="1"/>
          <p:nvPr/>
        </p:nvSpPr>
        <p:spPr>
          <a:xfrm>
            <a:off x="6227873" y="2037901"/>
            <a:ext cx="1395913" cy="305468"/>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defRPr/>
            </a:pPr>
            <a:r>
              <a:rPr lang="zh-CN" altLang="en-US" sz="1500" kern="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延伸理论</a:t>
            </a:r>
            <a:endParaRPr kumimoji="0" lang="zh-CN" altLang="en-US" sz="15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华文黑体" pitchFamily="2" charset="-122"/>
            </a:endParaRPr>
          </a:p>
        </p:txBody>
      </p:sp>
    </p:spTree>
    <p:extLst>
      <p:ext uri="{BB962C8B-B14F-4D97-AF65-F5344CB8AC3E}">
        <p14:creationId xmlns:p14="http://schemas.microsoft.com/office/powerpoint/2010/main" val="322317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145">
                                              <p:stCondLst>
                                                <p:cond delay="0"/>
                                              </p:stCondLst>
                                            </p:cTn>
                                            <p:tgtEl>
                                              <p:spTgt spid="33"/>
                                            </p:tgtEl>
                                          </p:cBhvr>
                                        </p:animEffect>
                                        <p:anim calcmode="lin" valueType="num">
                                          <p:cBhvr>
                                            <p:cTn id="8" dur="456"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3"/>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3"/>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3"/>
                                            </p:tgtEl>
                                            <p:attrNameLst>
                                              <p:attrName>ppt_y</p:attrName>
                                            </p:attrNameLst>
                                          </p:cBhvr>
                                          <p:tavLst>
                                            <p:tav tm="0" fmla="#ppt_y-sin(pi*$)/81">
                                              <p:val>
                                                <p:fltVal val="0"/>
                                              </p:val>
                                            </p:tav>
                                            <p:tav tm="100000">
                                              <p:val>
                                                <p:fltVal val="1"/>
                                              </p:val>
                                            </p:tav>
                                          </p:tavLst>
                                        </p:anim>
                                        <p:animScale>
                                          <p:cBhvr>
                                            <p:cTn id="13" dur="7">
                                              <p:stCondLst>
                                                <p:cond delay="163"/>
                                              </p:stCondLst>
                                            </p:cTn>
                                            <p:tgtEl>
                                              <p:spTgt spid="33"/>
                                            </p:tgtEl>
                                          </p:cBhvr>
                                          <p:to x="100000" y="60000"/>
                                        </p:animScale>
                                        <p:animScale>
                                          <p:cBhvr>
                                            <p:cTn id="14" dur="42" decel="50000">
                                              <p:stCondLst>
                                                <p:cond delay="169"/>
                                              </p:stCondLst>
                                            </p:cTn>
                                            <p:tgtEl>
                                              <p:spTgt spid="33"/>
                                            </p:tgtEl>
                                          </p:cBhvr>
                                          <p:to x="100000" y="100000"/>
                                        </p:animScale>
                                        <p:animScale>
                                          <p:cBhvr>
                                            <p:cTn id="15" dur="7">
                                              <p:stCondLst>
                                                <p:cond delay="328"/>
                                              </p:stCondLst>
                                            </p:cTn>
                                            <p:tgtEl>
                                              <p:spTgt spid="33"/>
                                            </p:tgtEl>
                                          </p:cBhvr>
                                          <p:to x="100000" y="80000"/>
                                        </p:animScale>
                                        <p:animScale>
                                          <p:cBhvr>
                                            <p:cTn id="16" dur="42" decel="50000">
                                              <p:stCondLst>
                                                <p:cond delay="335"/>
                                              </p:stCondLst>
                                            </p:cTn>
                                            <p:tgtEl>
                                              <p:spTgt spid="33"/>
                                            </p:tgtEl>
                                          </p:cBhvr>
                                          <p:to x="100000" y="100000"/>
                                        </p:animScale>
                                        <p:animScale>
                                          <p:cBhvr>
                                            <p:cTn id="17" dur="7">
                                              <p:stCondLst>
                                                <p:cond delay="411"/>
                                              </p:stCondLst>
                                            </p:cTn>
                                            <p:tgtEl>
                                              <p:spTgt spid="33"/>
                                            </p:tgtEl>
                                          </p:cBhvr>
                                          <p:to x="100000" y="90000"/>
                                        </p:animScale>
                                        <p:animScale>
                                          <p:cBhvr>
                                            <p:cTn id="18" dur="42" decel="50000">
                                              <p:stCondLst>
                                                <p:cond delay="417"/>
                                              </p:stCondLst>
                                            </p:cTn>
                                            <p:tgtEl>
                                              <p:spTgt spid="33"/>
                                            </p:tgtEl>
                                          </p:cBhvr>
                                          <p:to x="100000" y="100000"/>
                                        </p:animScale>
                                        <p:animScale>
                                          <p:cBhvr>
                                            <p:cTn id="19" dur="7">
                                              <p:stCondLst>
                                                <p:cond delay="452"/>
                                              </p:stCondLst>
                                            </p:cTn>
                                            <p:tgtEl>
                                              <p:spTgt spid="33"/>
                                            </p:tgtEl>
                                          </p:cBhvr>
                                          <p:to x="100000" y="95000"/>
                                        </p:animScale>
                                        <p:animScale>
                                          <p:cBhvr>
                                            <p:cTn id="20" dur="42" decel="50000">
                                              <p:stCondLst>
                                                <p:cond delay="459"/>
                                              </p:stCondLst>
                                            </p:cTn>
                                            <p:tgtEl>
                                              <p:spTgt spid="33"/>
                                            </p:tgtEl>
                                          </p:cBhvr>
                                          <p:to x="100000" y="100000"/>
                                        </p:animScale>
                                      </p:childTnLst>
                                    </p:cTn>
                                  </p:par>
                                  <p:par>
                                    <p:cTn id="21" presetID="2" presetClass="entr" presetSubtype="3" accel="58000" fill="hold" nodeType="withEffect" p14:presetBounceEnd="58000">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14:bounceEnd="58000">
                                          <p:cBhvr additive="base">
                                            <p:cTn id="23" dur="500" fill="hold"/>
                                            <p:tgtEl>
                                              <p:spTgt spid="49"/>
                                            </p:tgtEl>
                                            <p:attrNameLst>
                                              <p:attrName>ppt_x</p:attrName>
                                            </p:attrNameLst>
                                          </p:cBhvr>
                                          <p:tavLst>
                                            <p:tav tm="0">
                                              <p:val>
                                                <p:strVal val="1+#ppt_w/2"/>
                                              </p:val>
                                            </p:tav>
                                            <p:tav tm="100000">
                                              <p:val>
                                                <p:strVal val="#ppt_x"/>
                                              </p:val>
                                            </p:tav>
                                          </p:tavLst>
                                        </p:anim>
                                        <p:anim calcmode="lin" valueType="num" p14:bounceEnd="58000">
                                          <p:cBhvr additive="base">
                                            <p:cTn id="24" dur="500" fill="hold"/>
                                            <p:tgtEl>
                                              <p:spTgt spid="49"/>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p:cTn id="28" dur="500" fill="hold"/>
                                            <p:tgtEl>
                                              <p:spTgt spid="52"/>
                                            </p:tgtEl>
                                            <p:attrNameLst>
                                              <p:attrName>ppt_w</p:attrName>
                                            </p:attrNameLst>
                                          </p:cBhvr>
                                          <p:tavLst>
                                            <p:tav tm="0">
                                              <p:val>
                                                <p:fltVal val="0"/>
                                              </p:val>
                                            </p:tav>
                                            <p:tav tm="100000">
                                              <p:val>
                                                <p:strVal val="#ppt_w"/>
                                              </p:val>
                                            </p:tav>
                                          </p:tavLst>
                                        </p:anim>
                                        <p:anim calcmode="lin" valueType="num">
                                          <p:cBhvr>
                                            <p:cTn id="29" dur="500" fill="hold"/>
                                            <p:tgtEl>
                                              <p:spTgt spid="52"/>
                                            </p:tgtEl>
                                            <p:attrNameLst>
                                              <p:attrName>ppt_h</p:attrName>
                                            </p:attrNameLst>
                                          </p:cBhvr>
                                          <p:tavLst>
                                            <p:tav tm="0">
                                              <p:val>
                                                <p:fltVal val="0"/>
                                              </p:val>
                                            </p:tav>
                                            <p:tav tm="100000">
                                              <p:val>
                                                <p:strVal val="#ppt_h"/>
                                              </p:val>
                                            </p:tav>
                                          </p:tavLst>
                                        </p:anim>
                                        <p:animEffect transition="in" filter="fade">
                                          <p:cBhvr>
                                            <p:cTn id="30" dur="500"/>
                                            <p:tgtEl>
                                              <p:spTgt spid="52"/>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left)">
                                          <p:cBhvr>
                                            <p:cTn id="34" dur="500"/>
                                            <p:tgtEl>
                                              <p:spTgt spid="5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par>
                                    <p:cTn id="38" presetID="2" presetClass="entr" presetSubtype="6" accel="58000" fill="hold" nodeType="withEffect" p14:presetBounceEnd="58000">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14:bounceEnd="58000">
                                          <p:cBhvr additive="base">
                                            <p:cTn id="40" dur="500" fill="hold"/>
                                            <p:tgtEl>
                                              <p:spTgt spid="57"/>
                                            </p:tgtEl>
                                            <p:attrNameLst>
                                              <p:attrName>ppt_x</p:attrName>
                                            </p:attrNameLst>
                                          </p:cBhvr>
                                          <p:tavLst>
                                            <p:tav tm="0">
                                              <p:val>
                                                <p:strVal val="1+#ppt_w/2"/>
                                              </p:val>
                                            </p:tav>
                                            <p:tav tm="100000">
                                              <p:val>
                                                <p:strVal val="#ppt_x"/>
                                              </p:val>
                                            </p:tav>
                                          </p:tavLst>
                                        </p:anim>
                                        <p:anim calcmode="lin" valueType="num" p14:bounceEnd="58000">
                                          <p:cBhvr additive="base">
                                            <p:cTn id="41" dur="500" fill="hold"/>
                                            <p:tgtEl>
                                              <p:spTgt spid="57"/>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53" presetClass="entr" presetSubtype="16"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p:cTn id="45" dur="500" fill="hold"/>
                                            <p:tgtEl>
                                              <p:spTgt spid="60"/>
                                            </p:tgtEl>
                                            <p:attrNameLst>
                                              <p:attrName>ppt_w</p:attrName>
                                            </p:attrNameLst>
                                          </p:cBhvr>
                                          <p:tavLst>
                                            <p:tav tm="0">
                                              <p:val>
                                                <p:fltVal val="0"/>
                                              </p:val>
                                            </p:tav>
                                            <p:tav tm="100000">
                                              <p:val>
                                                <p:strVal val="#ppt_w"/>
                                              </p:val>
                                            </p:tav>
                                          </p:tavLst>
                                        </p:anim>
                                        <p:anim calcmode="lin" valueType="num">
                                          <p:cBhvr>
                                            <p:cTn id="46" dur="500" fill="hold"/>
                                            <p:tgtEl>
                                              <p:spTgt spid="60"/>
                                            </p:tgtEl>
                                            <p:attrNameLst>
                                              <p:attrName>ppt_h</p:attrName>
                                            </p:attrNameLst>
                                          </p:cBhvr>
                                          <p:tavLst>
                                            <p:tav tm="0">
                                              <p:val>
                                                <p:fltVal val="0"/>
                                              </p:val>
                                            </p:tav>
                                            <p:tav tm="100000">
                                              <p:val>
                                                <p:strVal val="#ppt_h"/>
                                              </p:val>
                                            </p:tav>
                                          </p:tavLst>
                                        </p:anim>
                                        <p:animEffect transition="in" filter="fade">
                                          <p:cBhvr>
                                            <p:cTn id="47" dur="500"/>
                                            <p:tgtEl>
                                              <p:spTgt spid="60"/>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left)">
                                          <p:cBhvr>
                                            <p:cTn id="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animBg="1"/>
          <p:bldP spid="53" grpId="0"/>
          <p:bldP spid="54" grpId="0"/>
          <p:bldP spid="60" grpId="0" animBg="1"/>
          <p:bldP spid="61" grpId="0"/>
          <p:bldP spid="6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145">
                                              <p:stCondLst>
                                                <p:cond delay="0"/>
                                              </p:stCondLst>
                                            </p:cTn>
                                            <p:tgtEl>
                                              <p:spTgt spid="33"/>
                                            </p:tgtEl>
                                          </p:cBhvr>
                                        </p:animEffect>
                                        <p:anim calcmode="lin" valueType="num">
                                          <p:cBhvr>
                                            <p:cTn id="8" dur="456"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3"/>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3"/>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3"/>
                                            </p:tgtEl>
                                            <p:attrNameLst>
                                              <p:attrName>ppt_y</p:attrName>
                                            </p:attrNameLst>
                                          </p:cBhvr>
                                          <p:tavLst>
                                            <p:tav tm="0" fmla="#ppt_y-sin(pi*$)/81">
                                              <p:val>
                                                <p:fltVal val="0"/>
                                              </p:val>
                                            </p:tav>
                                            <p:tav tm="100000">
                                              <p:val>
                                                <p:fltVal val="1"/>
                                              </p:val>
                                            </p:tav>
                                          </p:tavLst>
                                        </p:anim>
                                        <p:animScale>
                                          <p:cBhvr>
                                            <p:cTn id="13" dur="7">
                                              <p:stCondLst>
                                                <p:cond delay="163"/>
                                              </p:stCondLst>
                                            </p:cTn>
                                            <p:tgtEl>
                                              <p:spTgt spid="33"/>
                                            </p:tgtEl>
                                          </p:cBhvr>
                                          <p:to x="100000" y="60000"/>
                                        </p:animScale>
                                        <p:animScale>
                                          <p:cBhvr>
                                            <p:cTn id="14" dur="42" decel="50000">
                                              <p:stCondLst>
                                                <p:cond delay="169"/>
                                              </p:stCondLst>
                                            </p:cTn>
                                            <p:tgtEl>
                                              <p:spTgt spid="33"/>
                                            </p:tgtEl>
                                          </p:cBhvr>
                                          <p:to x="100000" y="100000"/>
                                        </p:animScale>
                                        <p:animScale>
                                          <p:cBhvr>
                                            <p:cTn id="15" dur="7">
                                              <p:stCondLst>
                                                <p:cond delay="328"/>
                                              </p:stCondLst>
                                            </p:cTn>
                                            <p:tgtEl>
                                              <p:spTgt spid="33"/>
                                            </p:tgtEl>
                                          </p:cBhvr>
                                          <p:to x="100000" y="80000"/>
                                        </p:animScale>
                                        <p:animScale>
                                          <p:cBhvr>
                                            <p:cTn id="16" dur="42" decel="50000">
                                              <p:stCondLst>
                                                <p:cond delay="335"/>
                                              </p:stCondLst>
                                            </p:cTn>
                                            <p:tgtEl>
                                              <p:spTgt spid="33"/>
                                            </p:tgtEl>
                                          </p:cBhvr>
                                          <p:to x="100000" y="100000"/>
                                        </p:animScale>
                                        <p:animScale>
                                          <p:cBhvr>
                                            <p:cTn id="17" dur="7">
                                              <p:stCondLst>
                                                <p:cond delay="411"/>
                                              </p:stCondLst>
                                            </p:cTn>
                                            <p:tgtEl>
                                              <p:spTgt spid="33"/>
                                            </p:tgtEl>
                                          </p:cBhvr>
                                          <p:to x="100000" y="90000"/>
                                        </p:animScale>
                                        <p:animScale>
                                          <p:cBhvr>
                                            <p:cTn id="18" dur="42" decel="50000">
                                              <p:stCondLst>
                                                <p:cond delay="417"/>
                                              </p:stCondLst>
                                            </p:cTn>
                                            <p:tgtEl>
                                              <p:spTgt spid="33"/>
                                            </p:tgtEl>
                                          </p:cBhvr>
                                          <p:to x="100000" y="100000"/>
                                        </p:animScale>
                                        <p:animScale>
                                          <p:cBhvr>
                                            <p:cTn id="19" dur="7">
                                              <p:stCondLst>
                                                <p:cond delay="452"/>
                                              </p:stCondLst>
                                            </p:cTn>
                                            <p:tgtEl>
                                              <p:spTgt spid="33"/>
                                            </p:tgtEl>
                                          </p:cBhvr>
                                          <p:to x="100000" y="95000"/>
                                        </p:animScale>
                                        <p:animScale>
                                          <p:cBhvr>
                                            <p:cTn id="20" dur="42" decel="50000">
                                              <p:stCondLst>
                                                <p:cond delay="459"/>
                                              </p:stCondLst>
                                            </p:cTn>
                                            <p:tgtEl>
                                              <p:spTgt spid="33"/>
                                            </p:tgtEl>
                                          </p:cBhvr>
                                          <p:to x="100000" y="100000"/>
                                        </p:animScale>
                                      </p:childTnLst>
                                    </p:cTn>
                                  </p:par>
                                  <p:par>
                                    <p:cTn id="21" presetID="2" presetClass="entr" presetSubtype="3" accel="5800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1+#ppt_w/2"/>
                                              </p:val>
                                            </p:tav>
                                            <p:tav tm="100000">
                                              <p:val>
                                                <p:strVal val="#ppt_x"/>
                                              </p:val>
                                            </p:tav>
                                          </p:tavLst>
                                        </p:anim>
                                        <p:anim calcmode="lin" valueType="num">
                                          <p:cBhvr additive="base">
                                            <p:cTn id="24" dur="500" fill="hold"/>
                                            <p:tgtEl>
                                              <p:spTgt spid="49"/>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p:cTn id="28" dur="500" fill="hold"/>
                                            <p:tgtEl>
                                              <p:spTgt spid="52"/>
                                            </p:tgtEl>
                                            <p:attrNameLst>
                                              <p:attrName>ppt_w</p:attrName>
                                            </p:attrNameLst>
                                          </p:cBhvr>
                                          <p:tavLst>
                                            <p:tav tm="0">
                                              <p:val>
                                                <p:fltVal val="0"/>
                                              </p:val>
                                            </p:tav>
                                            <p:tav tm="100000">
                                              <p:val>
                                                <p:strVal val="#ppt_w"/>
                                              </p:val>
                                            </p:tav>
                                          </p:tavLst>
                                        </p:anim>
                                        <p:anim calcmode="lin" valueType="num">
                                          <p:cBhvr>
                                            <p:cTn id="29" dur="500" fill="hold"/>
                                            <p:tgtEl>
                                              <p:spTgt spid="52"/>
                                            </p:tgtEl>
                                            <p:attrNameLst>
                                              <p:attrName>ppt_h</p:attrName>
                                            </p:attrNameLst>
                                          </p:cBhvr>
                                          <p:tavLst>
                                            <p:tav tm="0">
                                              <p:val>
                                                <p:fltVal val="0"/>
                                              </p:val>
                                            </p:tav>
                                            <p:tav tm="100000">
                                              <p:val>
                                                <p:strVal val="#ppt_h"/>
                                              </p:val>
                                            </p:tav>
                                          </p:tavLst>
                                        </p:anim>
                                        <p:animEffect transition="in" filter="fade">
                                          <p:cBhvr>
                                            <p:cTn id="30" dur="500"/>
                                            <p:tgtEl>
                                              <p:spTgt spid="52"/>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left)">
                                          <p:cBhvr>
                                            <p:cTn id="34" dur="500"/>
                                            <p:tgtEl>
                                              <p:spTgt spid="5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par>
                                    <p:cTn id="38" presetID="2" presetClass="entr" presetSubtype="6" accel="58000"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1+#ppt_w/2"/>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53" presetClass="entr" presetSubtype="16"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p:cTn id="45" dur="500" fill="hold"/>
                                            <p:tgtEl>
                                              <p:spTgt spid="60"/>
                                            </p:tgtEl>
                                            <p:attrNameLst>
                                              <p:attrName>ppt_w</p:attrName>
                                            </p:attrNameLst>
                                          </p:cBhvr>
                                          <p:tavLst>
                                            <p:tav tm="0">
                                              <p:val>
                                                <p:fltVal val="0"/>
                                              </p:val>
                                            </p:tav>
                                            <p:tav tm="100000">
                                              <p:val>
                                                <p:strVal val="#ppt_w"/>
                                              </p:val>
                                            </p:tav>
                                          </p:tavLst>
                                        </p:anim>
                                        <p:anim calcmode="lin" valueType="num">
                                          <p:cBhvr>
                                            <p:cTn id="46" dur="500" fill="hold"/>
                                            <p:tgtEl>
                                              <p:spTgt spid="60"/>
                                            </p:tgtEl>
                                            <p:attrNameLst>
                                              <p:attrName>ppt_h</p:attrName>
                                            </p:attrNameLst>
                                          </p:cBhvr>
                                          <p:tavLst>
                                            <p:tav tm="0">
                                              <p:val>
                                                <p:fltVal val="0"/>
                                              </p:val>
                                            </p:tav>
                                            <p:tav tm="100000">
                                              <p:val>
                                                <p:strVal val="#ppt_h"/>
                                              </p:val>
                                            </p:tav>
                                          </p:tavLst>
                                        </p:anim>
                                        <p:animEffect transition="in" filter="fade">
                                          <p:cBhvr>
                                            <p:cTn id="47" dur="500"/>
                                            <p:tgtEl>
                                              <p:spTgt spid="60"/>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left)">
                                          <p:cBhvr>
                                            <p:cTn id="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animBg="1"/>
          <p:bldP spid="53" grpId="0"/>
          <p:bldP spid="54" grpId="0"/>
          <p:bldP spid="60" grpId="0" animBg="1"/>
          <p:bldP spid="61" grpId="0"/>
          <p:bldP spid="62"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358635" y="1784707"/>
            <a:ext cx="349446" cy="349446"/>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17" name="组合 16"/>
          <p:cNvGrpSpPr/>
          <p:nvPr/>
        </p:nvGrpSpPr>
        <p:grpSpPr>
          <a:xfrm>
            <a:off x="8011610" y="561940"/>
            <a:ext cx="156292" cy="156292"/>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0" name="组合 19"/>
          <p:cNvGrpSpPr/>
          <p:nvPr/>
        </p:nvGrpSpPr>
        <p:grpSpPr>
          <a:xfrm>
            <a:off x="7759790" y="1372520"/>
            <a:ext cx="208440" cy="208440"/>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23" name="椭圆 22"/>
          <p:cNvSpPr/>
          <p:nvPr/>
        </p:nvSpPr>
        <p:spPr>
          <a:xfrm>
            <a:off x="7794388" y="4443265"/>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423305" y="3522698"/>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7316009" y="4096544"/>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6629511" y="4707644"/>
            <a:ext cx="274777" cy="274777"/>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8585278" y="4984207"/>
            <a:ext cx="137389" cy="137389"/>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1654179" y="5917921"/>
            <a:ext cx="738965" cy="307928"/>
          </a:xfrm>
          <a:prstGeom prst="rect">
            <a:avLst/>
          </a:prstGeom>
          <a:noFill/>
        </p:spPr>
        <p:txBody>
          <a:bodyPr wrap="none" lIns="61109" tIns="30555" rIns="61109" bIns="30555" rtlCol="0">
            <a:spAutoFit/>
          </a:bodyPr>
          <a:lstStyle/>
          <a:p>
            <a:r>
              <a:rPr lang="zh-CN" altLang="en-US" dirty="0"/>
              <a:t>延迟符</a:t>
            </a:r>
          </a:p>
        </p:txBody>
      </p:sp>
      <p:sp>
        <p:nvSpPr>
          <p:cNvPr id="40" name="圆角矩形 39"/>
          <p:cNvSpPr/>
          <p:nvPr/>
        </p:nvSpPr>
        <p:spPr>
          <a:xfrm>
            <a:off x="5803103" y="2563313"/>
            <a:ext cx="2794595" cy="519113"/>
          </a:xfrm>
          <a:prstGeom prst="roundRect">
            <a:avLst/>
          </a:prstGeom>
          <a:solidFill>
            <a:schemeClr val="accent1"/>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1109" tIns="30555" rIns="61109" bIns="30555" rtlCol="0" anchor="ctr"/>
          <a:lstStyle/>
          <a:p>
            <a:pPr algn="ctr"/>
            <a:endParaRPr lang="zh-CN" altLang="en-US"/>
          </a:p>
        </p:txBody>
      </p:sp>
      <p:sp>
        <p:nvSpPr>
          <p:cNvPr id="41" name="TextBox 26"/>
          <p:cNvSpPr txBox="1"/>
          <p:nvPr/>
        </p:nvSpPr>
        <p:spPr>
          <a:xfrm>
            <a:off x="5803104" y="2580109"/>
            <a:ext cx="2749467" cy="477052"/>
          </a:xfrm>
          <a:prstGeom prst="rect">
            <a:avLst/>
          </a:prstGeom>
          <a:noFill/>
        </p:spPr>
        <p:txBody>
          <a:bodyPr wrap="none" lIns="91438" tIns="45719" rIns="91438" bIns="45719" rtlCol="0">
            <a:spAutoFit/>
          </a:bodyPr>
          <a:lstStyle/>
          <a:p>
            <a:pPr algn="r"/>
            <a:r>
              <a:rPr lang="zh-CN" altLang="en-US" sz="2500" b="1" dirty="0">
                <a:solidFill>
                  <a:schemeClr val="bg1"/>
                </a:solidFill>
                <a:latin typeface="+mn-ea"/>
                <a:ea typeface="+mn-ea"/>
              </a:rPr>
              <a:t>量化投资经典理论</a:t>
            </a:r>
            <a:endParaRPr lang="zh-CN" sz="2500" b="1" dirty="0">
              <a:solidFill>
                <a:schemeClr val="bg1"/>
              </a:solidFill>
              <a:latin typeface="+mn-ea"/>
              <a:ea typeface="+mn-ea"/>
            </a:endParaRPr>
          </a:p>
        </p:txBody>
      </p:sp>
      <p:grpSp>
        <p:nvGrpSpPr>
          <p:cNvPr id="42" name="组合 41"/>
          <p:cNvGrpSpPr/>
          <p:nvPr/>
        </p:nvGrpSpPr>
        <p:grpSpPr>
          <a:xfrm>
            <a:off x="6330302" y="534323"/>
            <a:ext cx="1523415" cy="1481014"/>
            <a:chOff x="4345444" y="2542859"/>
            <a:chExt cx="1810550" cy="1811205"/>
          </a:xfrm>
        </p:grpSpPr>
        <p:grpSp>
          <p:nvGrpSpPr>
            <p:cNvPr id="43" name="组合 4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4" name="同心圆 4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566770" y="2764296"/>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extBox 11"/>
          <p:cNvSpPr txBox="1"/>
          <p:nvPr/>
        </p:nvSpPr>
        <p:spPr>
          <a:xfrm>
            <a:off x="6523178" y="1036303"/>
            <a:ext cx="1217726" cy="477054"/>
          </a:xfrm>
          <a:prstGeom prst="rect">
            <a:avLst/>
          </a:prstGeom>
          <a:noFill/>
        </p:spPr>
        <p:txBody>
          <a:bodyPr wrap="square" rtlCol="0">
            <a:spAutoFit/>
          </a:bodyPr>
          <a:lstStyle/>
          <a:p>
            <a:r>
              <a:rPr lang="zh-CN" altLang="en-US" sz="2500" b="1" dirty="0">
                <a:solidFill>
                  <a:schemeClr val="bg1"/>
                </a:solidFill>
                <a:latin typeface="+mn-ea"/>
                <a:ea typeface="+mn-ea"/>
              </a:rPr>
              <a:t>第一节</a:t>
            </a:r>
            <a:endParaRPr lang="zh-CN" altLang="en-US" sz="25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344250" y="236121"/>
            <a:ext cx="156292" cy="156292"/>
            <a:chOff x="304800" y="673100"/>
            <a:chExt cx="4000500" cy="4000500"/>
          </a:xfrm>
          <a:effectLst>
            <a:outerShdw blurRad="444500" dist="254000" dir="684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7" name="组合 6"/>
          <p:cNvGrpSpPr/>
          <p:nvPr/>
        </p:nvGrpSpPr>
        <p:grpSpPr>
          <a:xfrm>
            <a:off x="6137643" y="378031"/>
            <a:ext cx="156292" cy="156292"/>
            <a:chOff x="304800" y="673100"/>
            <a:chExt cx="4000500" cy="4000500"/>
          </a:xfrm>
          <a:effectLst>
            <a:outerShdw blurRad="444500" dist="254000" dir="684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9" name="椭圆 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5" name="矩形 4"/>
          <p:cNvSpPr/>
          <p:nvPr/>
        </p:nvSpPr>
        <p:spPr>
          <a:xfrm rot="962903">
            <a:off x="4357370" y="-180975"/>
            <a:ext cx="215900" cy="5553075"/>
          </a:xfrm>
          <a:prstGeom prst="rect">
            <a:avLst/>
          </a:prstGeom>
          <a:solidFill>
            <a:srgbClr val="217BFF"/>
          </a:solidFill>
          <a:ln>
            <a:noFill/>
          </a:ln>
          <a:effectLst>
            <a:outerShdw blurRad="152400" dist="635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3" rIns="91386" bIns="45693" spcCol="0" rtlCol="0" anchor="ctr"/>
          <a:lstStyle/>
          <a:p>
            <a:pPr algn="ctr"/>
            <a:endParaRPr lang="zh-CN" altLang="en-US"/>
          </a:p>
        </p:txBody>
      </p:sp>
      <p:pic>
        <p:nvPicPr>
          <p:cNvPr id="12" name="图片 11">
            <a:extLst>
              <a:ext uri="{FF2B5EF4-FFF2-40B4-BE49-F238E27FC236}">
                <a16:creationId xmlns:a16="http://schemas.microsoft.com/office/drawing/2014/main" id="{A4FAD59F-8966-4770-8E63-1C3695A38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4" y="0"/>
            <a:ext cx="5113066"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500"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14:presetBounceEnd="55000">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14:bounceEnd="55000">
                                          <p:cBhvr additive="base">
                                            <p:cTn id="17" dur="500" fill="hold"/>
                                            <p:tgtEl>
                                              <p:spTgt spid="2"/>
                                            </p:tgtEl>
                                            <p:attrNameLst>
                                              <p:attrName>ppt_x</p:attrName>
                                            </p:attrNameLst>
                                          </p:cBhvr>
                                          <p:tavLst>
                                            <p:tav tm="0">
                                              <p:val>
                                                <p:strVal val="1+#ppt_w/2"/>
                                              </p:val>
                                            </p:tav>
                                            <p:tav tm="100000">
                                              <p:val>
                                                <p:strVal val="#ppt_x"/>
                                              </p:val>
                                            </p:tav>
                                          </p:tavLst>
                                        </p:anim>
                                        <p:anim calcmode="lin" valueType="num" p14:bounceEnd="55000">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14:presetBounceEnd="55000">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14:bounceEnd="55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55000">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14:presetBounceEnd="55000">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14:bounceEnd="55000">
                                          <p:cBhvr additive="base">
                                            <p:cTn id="25" dur="500" fill="hold"/>
                                            <p:tgtEl>
                                              <p:spTgt spid="14"/>
                                            </p:tgtEl>
                                            <p:attrNameLst>
                                              <p:attrName>ppt_x</p:attrName>
                                            </p:attrNameLst>
                                          </p:cBhvr>
                                          <p:tavLst>
                                            <p:tav tm="0">
                                              <p:val>
                                                <p:strVal val="1+#ppt_w/2"/>
                                              </p:val>
                                            </p:tav>
                                            <p:tav tm="100000">
                                              <p:val>
                                                <p:strVal val="#ppt_x"/>
                                              </p:val>
                                            </p:tav>
                                          </p:tavLst>
                                        </p:anim>
                                        <p:anim calcmode="lin" valueType="num" p14:bounceEnd="55000">
                                          <p:cBhvr additive="base">
                                            <p:cTn id="26" dur="5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14:presetBounceEnd="55000">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14:bounceEnd="55000">
                                          <p:cBhvr additive="base">
                                            <p:cTn id="29" dur="500" fill="hold"/>
                                            <p:tgtEl>
                                              <p:spTgt spid="17"/>
                                            </p:tgtEl>
                                            <p:attrNameLst>
                                              <p:attrName>ppt_x</p:attrName>
                                            </p:attrNameLst>
                                          </p:cBhvr>
                                          <p:tavLst>
                                            <p:tav tm="0">
                                              <p:val>
                                                <p:strVal val="1+#ppt_w/2"/>
                                              </p:val>
                                            </p:tav>
                                            <p:tav tm="100000">
                                              <p:val>
                                                <p:strVal val="#ppt_x"/>
                                              </p:val>
                                            </p:tav>
                                          </p:tavLst>
                                        </p:anim>
                                        <p:anim calcmode="lin" valueType="num" p14:bounceEnd="55000">
                                          <p:cBhvr additive="base">
                                            <p:cTn id="30" dur="5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2" nodeType="withEffect">
                                      <p:stCondLst>
                                        <p:cond delay="0"/>
                                      </p:stCondLst>
                                      <p:childTnLst>
                                        <p:set>
                                          <p:cBhvr>
                                            <p:cTn id="32" dur="500"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14:presetBounceEnd="55000">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14:bounceEnd="55000">
                                          <p:cBhvr additive="base">
                                            <p:cTn id="37" dur="5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38" dur="5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5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000"/>
                                </p:stCondLst>
                                <p:childTnLst>
                                  <p:par>
                                    <p:cTn id="44" presetID="26" presetClass="entr" presetSubtype="0" fill="hold" grpId="1"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145">
                                              <p:stCondLst>
                                                <p:cond delay="0"/>
                                              </p:stCondLst>
                                            </p:cTn>
                                            <p:tgtEl>
                                              <p:spTgt spid="41"/>
                                            </p:tgtEl>
                                          </p:cBhvr>
                                        </p:animEffect>
                                        <p:anim calcmode="lin" valueType="num">
                                          <p:cBhvr>
                                            <p:cTn id="47" dur="456"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166"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166" tmFilter="0, 0; 0.125,0.2665; 0.25,0.4; 0.375,0.465; 0.5,0.5;  0.625,0.535; 0.75,0.6; 0.875,0.7335; 1,1">
                                              <p:stCondLst>
                                                <p:cond delay="166"/>
                                              </p:stCondLst>
                                            </p:cTn>
                                            <p:tgtEl>
                                              <p:spTgt spid="41"/>
                                            </p:tgtEl>
                                            <p:attrNameLst>
                                              <p:attrName>ppt_y</p:attrName>
                                            </p:attrNameLst>
                                          </p:cBhvr>
                                          <p:tavLst>
                                            <p:tav tm="0" fmla="#ppt_y-sin(pi*$)/9">
                                              <p:val>
                                                <p:fltVal val="0"/>
                                              </p:val>
                                            </p:tav>
                                            <p:tav tm="100000">
                                              <p:val>
                                                <p:fltVal val="1"/>
                                              </p:val>
                                            </p:tav>
                                          </p:tavLst>
                                        </p:anim>
                                        <p:anim calcmode="lin" valueType="num">
                                          <p:cBhvr>
                                            <p:cTn id="50" dur="83" tmFilter="0, 0; 0.125,0.2665; 0.25,0.4; 0.375,0.465; 0.5,0.5;  0.625,0.535; 0.75,0.6; 0.875,0.7335; 1,1">
                                              <p:stCondLst>
                                                <p:cond delay="331"/>
                                              </p:stCondLst>
                                            </p:cTn>
                                            <p:tgtEl>
                                              <p:spTgt spid="41"/>
                                            </p:tgtEl>
                                            <p:attrNameLst>
                                              <p:attrName>ppt_y</p:attrName>
                                            </p:attrNameLst>
                                          </p:cBhvr>
                                          <p:tavLst>
                                            <p:tav tm="0" fmla="#ppt_y-sin(pi*$)/27">
                                              <p:val>
                                                <p:fltVal val="0"/>
                                              </p:val>
                                            </p:tav>
                                            <p:tav tm="100000">
                                              <p:val>
                                                <p:fltVal val="1"/>
                                              </p:val>
                                            </p:tav>
                                          </p:tavLst>
                                        </p:anim>
                                        <p:anim calcmode="lin" valueType="num">
                                          <p:cBhvr>
                                            <p:cTn id="51" dur="41" tmFilter="0, 0; 0.125,0.2665; 0.25,0.4; 0.375,0.465; 0.5,0.5;  0.625,0.535; 0.75,0.6; 0.875,0.7335; 1,1">
                                              <p:stCondLst>
                                                <p:cond delay="414"/>
                                              </p:stCondLst>
                                            </p:cTn>
                                            <p:tgtEl>
                                              <p:spTgt spid="41"/>
                                            </p:tgtEl>
                                            <p:attrNameLst>
                                              <p:attrName>ppt_y</p:attrName>
                                            </p:attrNameLst>
                                          </p:cBhvr>
                                          <p:tavLst>
                                            <p:tav tm="0" fmla="#ppt_y-sin(pi*$)/81">
                                              <p:val>
                                                <p:fltVal val="0"/>
                                              </p:val>
                                            </p:tav>
                                            <p:tav tm="100000">
                                              <p:val>
                                                <p:fltVal val="1"/>
                                              </p:val>
                                            </p:tav>
                                          </p:tavLst>
                                        </p:anim>
                                        <p:animScale>
                                          <p:cBhvr>
                                            <p:cTn id="52" dur="7">
                                              <p:stCondLst>
                                                <p:cond delay="163"/>
                                              </p:stCondLst>
                                            </p:cTn>
                                            <p:tgtEl>
                                              <p:spTgt spid="41"/>
                                            </p:tgtEl>
                                          </p:cBhvr>
                                          <p:to x="100000" y="60000"/>
                                        </p:animScale>
                                        <p:animScale>
                                          <p:cBhvr>
                                            <p:cTn id="53" dur="42" decel="50000">
                                              <p:stCondLst>
                                                <p:cond delay="169"/>
                                              </p:stCondLst>
                                            </p:cTn>
                                            <p:tgtEl>
                                              <p:spTgt spid="41"/>
                                            </p:tgtEl>
                                          </p:cBhvr>
                                          <p:to x="100000" y="100000"/>
                                        </p:animScale>
                                        <p:animScale>
                                          <p:cBhvr>
                                            <p:cTn id="54" dur="7">
                                              <p:stCondLst>
                                                <p:cond delay="328"/>
                                              </p:stCondLst>
                                            </p:cTn>
                                            <p:tgtEl>
                                              <p:spTgt spid="41"/>
                                            </p:tgtEl>
                                          </p:cBhvr>
                                          <p:to x="100000" y="80000"/>
                                        </p:animScale>
                                        <p:animScale>
                                          <p:cBhvr>
                                            <p:cTn id="55" dur="42" decel="50000">
                                              <p:stCondLst>
                                                <p:cond delay="335"/>
                                              </p:stCondLst>
                                            </p:cTn>
                                            <p:tgtEl>
                                              <p:spTgt spid="41"/>
                                            </p:tgtEl>
                                          </p:cBhvr>
                                          <p:to x="100000" y="100000"/>
                                        </p:animScale>
                                        <p:animScale>
                                          <p:cBhvr>
                                            <p:cTn id="56" dur="7">
                                              <p:stCondLst>
                                                <p:cond delay="411"/>
                                              </p:stCondLst>
                                            </p:cTn>
                                            <p:tgtEl>
                                              <p:spTgt spid="41"/>
                                            </p:tgtEl>
                                          </p:cBhvr>
                                          <p:to x="100000" y="90000"/>
                                        </p:animScale>
                                        <p:animScale>
                                          <p:cBhvr>
                                            <p:cTn id="57" dur="42" decel="50000">
                                              <p:stCondLst>
                                                <p:cond delay="417"/>
                                              </p:stCondLst>
                                            </p:cTn>
                                            <p:tgtEl>
                                              <p:spTgt spid="41"/>
                                            </p:tgtEl>
                                          </p:cBhvr>
                                          <p:to x="100000" y="100000"/>
                                        </p:animScale>
                                        <p:animScale>
                                          <p:cBhvr>
                                            <p:cTn id="58" dur="7">
                                              <p:stCondLst>
                                                <p:cond delay="452"/>
                                              </p:stCondLst>
                                            </p:cTn>
                                            <p:tgtEl>
                                              <p:spTgt spid="41"/>
                                            </p:tgtEl>
                                          </p:cBhvr>
                                          <p:to x="100000" y="95000"/>
                                        </p:animScale>
                                        <p:animScale>
                                          <p:cBhvr>
                                            <p:cTn id="59" dur="42" decel="50000">
                                              <p:stCondLst>
                                                <p:cond delay="459"/>
                                              </p:stCondLst>
                                            </p:cTn>
                                            <p:tgtEl>
                                              <p:spTgt spid="41"/>
                                            </p:tgtEl>
                                          </p:cBhvr>
                                          <p:to x="100000" y="100000"/>
                                        </p:animScale>
                                      </p:childTnLst>
                                    </p:cTn>
                                  </p:par>
                                </p:childTnLst>
                              </p:cTn>
                            </p:par>
                            <p:par>
                              <p:cTn id="60" fill="hold">
                                <p:stCondLst>
                                  <p:cond delay="1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2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34" grpId="0" bldLvl="0" animBg="1"/>
          <p:bldP spid="35" grpId="0" bldLvl="0" animBg="1"/>
          <p:bldP spid="36" grpId="0"/>
          <p:bldP spid="40" grpId="0" bldLvl="0" animBg="1"/>
          <p:bldP spid="41" grpId="1"/>
          <p:bldP spid="48" grpId="2"/>
          <p:bldP spid="5" grpId="0" bldLvl="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 presetClass="entr" presetSubtype="1" fill="hold" nodeType="withEffect">
                                      <p:stCondLst>
                                        <p:cond delay="0"/>
                                      </p:stCondLst>
                                      <p:childTnLst>
                                        <p:set>
                                          <p:cBhvr>
                                            <p:cTn id="12" dur="500"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0-#ppt_h/2"/>
                                              </p:val>
                                            </p:tav>
                                            <p:tav tm="100000">
                                              <p:val>
                                                <p:strVal val="#ppt_y"/>
                                              </p:val>
                                            </p:tav>
                                          </p:tavLst>
                                        </p:anim>
                                      </p:childTnLst>
                                    </p:cTn>
                                  </p:par>
                                  <p:par>
                                    <p:cTn id="15" presetID="2" presetClass="entr" presetSubtype="2" accel="35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accel="3500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3" accel="3500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2" accel="35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1" fill="hold" grpId="2" nodeType="withEffect">
                                      <p:stCondLst>
                                        <p:cond delay="0"/>
                                      </p:stCondLst>
                                      <p:childTnLst>
                                        <p:set>
                                          <p:cBhvr>
                                            <p:cTn id="32" dur="500"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0-#ppt_h/2"/>
                                              </p:val>
                                            </p:tav>
                                            <p:tav tm="100000">
                                              <p:val>
                                                <p:strVal val="#ppt_y"/>
                                              </p:val>
                                            </p:tav>
                                          </p:tavLst>
                                        </p:anim>
                                      </p:childTnLst>
                                    </p:cTn>
                                  </p:par>
                                  <p:par>
                                    <p:cTn id="35" presetID="2" presetClass="entr" presetSubtype="3" accel="3500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1+#ppt_w/2"/>
                                              </p:val>
                                            </p:tav>
                                            <p:tav tm="100000">
                                              <p:val>
                                                <p:strVal val="#ppt_x"/>
                                              </p:val>
                                            </p:tav>
                                          </p:tavLst>
                                        </p:anim>
                                        <p:anim calcmode="lin" valueType="num">
                                          <p:cBhvr additive="base">
                                            <p:cTn id="38" dur="500" fill="hold"/>
                                            <p:tgtEl>
                                              <p:spTgt spid="20"/>
                                            </p:tgtEl>
                                            <p:attrNameLst>
                                              <p:attrName>ppt_y</p:attrName>
                                            </p:attrNameLst>
                                          </p:cBhvr>
                                          <p:tavLst>
                                            <p:tav tm="0">
                                              <p:val>
                                                <p:strVal val="0-#ppt_h/2"/>
                                              </p:val>
                                            </p:tav>
                                            <p:tav tm="100000">
                                              <p:val>
                                                <p:strVal val="#ppt_y"/>
                                              </p:val>
                                            </p:tav>
                                          </p:tavLst>
                                        </p:anim>
                                      </p:childTnLst>
                                    </p:cTn>
                                  </p:par>
                                </p:childTnLst>
                              </p:cTn>
                            </p:par>
                            <p:par>
                              <p:cTn id="39" fill="hold">
                                <p:stCondLst>
                                  <p:cond delay="500"/>
                                </p:stCondLst>
                                <p:childTnLst>
                                  <p:par>
                                    <p:cTn id="40" presetID="16" presetClass="entr" presetSubtype="2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p:stCondLst>
                                  <p:cond delay="1000"/>
                                </p:stCondLst>
                                <p:childTnLst>
                                  <p:par>
                                    <p:cTn id="44" presetID="26" presetClass="entr" presetSubtype="0" fill="hold" grpId="1"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145">
                                              <p:stCondLst>
                                                <p:cond delay="0"/>
                                              </p:stCondLst>
                                            </p:cTn>
                                            <p:tgtEl>
                                              <p:spTgt spid="41"/>
                                            </p:tgtEl>
                                          </p:cBhvr>
                                        </p:animEffect>
                                        <p:anim calcmode="lin" valueType="num">
                                          <p:cBhvr>
                                            <p:cTn id="47" dur="456"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8" dur="166"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9" dur="166" tmFilter="0, 0; 0.125,0.2665; 0.25,0.4; 0.375,0.465; 0.5,0.5;  0.625,0.535; 0.75,0.6; 0.875,0.7335; 1,1">
                                              <p:stCondLst>
                                                <p:cond delay="166"/>
                                              </p:stCondLst>
                                            </p:cTn>
                                            <p:tgtEl>
                                              <p:spTgt spid="41"/>
                                            </p:tgtEl>
                                            <p:attrNameLst>
                                              <p:attrName>ppt_y</p:attrName>
                                            </p:attrNameLst>
                                          </p:cBhvr>
                                          <p:tavLst>
                                            <p:tav tm="0" fmla="#ppt_y-sin(pi*$)/9">
                                              <p:val>
                                                <p:fltVal val="0"/>
                                              </p:val>
                                            </p:tav>
                                            <p:tav tm="100000">
                                              <p:val>
                                                <p:fltVal val="1"/>
                                              </p:val>
                                            </p:tav>
                                          </p:tavLst>
                                        </p:anim>
                                        <p:anim calcmode="lin" valueType="num">
                                          <p:cBhvr>
                                            <p:cTn id="50" dur="83" tmFilter="0, 0; 0.125,0.2665; 0.25,0.4; 0.375,0.465; 0.5,0.5;  0.625,0.535; 0.75,0.6; 0.875,0.7335; 1,1">
                                              <p:stCondLst>
                                                <p:cond delay="331"/>
                                              </p:stCondLst>
                                            </p:cTn>
                                            <p:tgtEl>
                                              <p:spTgt spid="41"/>
                                            </p:tgtEl>
                                            <p:attrNameLst>
                                              <p:attrName>ppt_y</p:attrName>
                                            </p:attrNameLst>
                                          </p:cBhvr>
                                          <p:tavLst>
                                            <p:tav tm="0" fmla="#ppt_y-sin(pi*$)/27">
                                              <p:val>
                                                <p:fltVal val="0"/>
                                              </p:val>
                                            </p:tav>
                                            <p:tav tm="100000">
                                              <p:val>
                                                <p:fltVal val="1"/>
                                              </p:val>
                                            </p:tav>
                                          </p:tavLst>
                                        </p:anim>
                                        <p:anim calcmode="lin" valueType="num">
                                          <p:cBhvr>
                                            <p:cTn id="51" dur="41" tmFilter="0, 0; 0.125,0.2665; 0.25,0.4; 0.375,0.465; 0.5,0.5;  0.625,0.535; 0.75,0.6; 0.875,0.7335; 1,1">
                                              <p:stCondLst>
                                                <p:cond delay="414"/>
                                              </p:stCondLst>
                                            </p:cTn>
                                            <p:tgtEl>
                                              <p:spTgt spid="41"/>
                                            </p:tgtEl>
                                            <p:attrNameLst>
                                              <p:attrName>ppt_y</p:attrName>
                                            </p:attrNameLst>
                                          </p:cBhvr>
                                          <p:tavLst>
                                            <p:tav tm="0" fmla="#ppt_y-sin(pi*$)/81">
                                              <p:val>
                                                <p:fltVal val="0"/>
                                              </p:val>
                                            </p:tav>
                                            <p:tav tm="100000">
                                              <p:val>
                                                <p:fltVal val="1"/>
                                              </p:val>
                                            </p:tav>
                                          </p:tavLst>
                                        </p:anim>
                                        <p:animScale>
                                          <p:cBhvr>
                                            <p:cTn id="52" dur="7">
                                              <p:stCondLst>
                                                <p:cond delay="163"/>
                                              </p:stCondLst>
                                            </p:cTn>
                                            <p:tgtEl>
                                              <p:spTgt spid="41"/>
                                            </p:tgtEl>
                                          </p:cBhvr>
                                          <p:to x="100000" y="60000"/>
                                        </p:animScale>
                                        <p:animScale>
                                          <p:cBhvr>
                                            <p:cTn id="53" dur="42" decel="50000">
                                              <p:stCondLst>
                                                <p:cond delay="169"/>
                                              </p:stCondLst>
                                            </p:cTn>
                                            <p:tgtEl>
                                              <p:spTgt spid="41"/>
                                            </p:tgtEl>
                                          </p:cBhvr>
                                          <p:to x="100000" y="100000"/>
                                        </p:animScale>
                                        <p:animScale>
                                          <p:cBhvr>
                                            <p:cTn id="54" dur="7">
                                              <p:stCondLst>
                                                <p:cond delay="328"/>
                                              </p:stCondLst>
                                            </p:cTn>
                                            <p:tgtEl>
                                              <p:spTgt spid="41"/>
                                            </p:tgtEl>
                                          </p:cBhvr>
                                          <p:to x="100000" y="80000"/>
                                        </p:animScale>
                                        <p:animScale>
                                          <p:cBhvr>
                                            <p:cTn id="55" dur="42" decel="50000">
                                              <p:stCondLst>
                                                <p:cond delay="335"/>
                                              </p:stCondLst>
                                            </p:cTn>
                                            <p:tgtEl>
                                              <p:spTgt spid="41"/>
                                            </p:tgtEl>
                                          </p:cBhvr>
                                          <p:to x="100000" y="100000"/>
                                        </p:animScale>
                                        <p:animScale>
                                          <p:cBhvr>
                                            <p:cTn id="56" dur="7">
                                              <p:stCondLst>
                                                <p:cond delay="411"/>
                                              </p:stCondLst>
                                            </p:cTn>
                                            <p:tgtEl>
                                              <p:spTgt spid="41"/>
                                            </p:tgtEl>
                                          </p:cBhvr>
                                          <p:to x="100000" y="90000"/>
                                        </p:animScale>
                                        <p:animScale>
                                          <p:cBhvr>
                                            <p:cTn id="57" dur="42" decel="50000">
                                              <p:stCondLst>
                                                <p:cond delay="417"/>
                                              </p:stCondLst>
                                            </p:cTn>
                                            <p:tgtEl>
                                              <p:spTgt spid="41"/>
                                            </p:tgtEl>
                                          </p:cBhvr>
                                          <p:to x="100000" y="100000"/>
                                        </p:animScale>
                                        <p:animScale>
                                          <p:cBhvr>
                                            <p:cTn id="58" dur="7">
                                              <p:stCondLst>
                                                <p:cond delay="452"/>
                                              </p:stCondLst>
                                            </p:cTn>
                                            <p:tgtEl>
                                              <p:spTgt spid="41"/>
                                            </p:tgtEl>
                                          </p:cBhvr>
                                          <p:to x="100000" y="95000"/>
                                        </p:animScale>
                                        <p:animScale>
                                          <p:cBhvr>
                                            <p:cTn id="59" dur="42" decel="50000">
                                              <p:stCondLst>
                                                <p:cond delay="459"/>
                                              </p:stCondLst>
                                            </p:cTn>
                                            <p:tgtEl>
                                              <p:spTgt spid="41"/>
                                            </p:tgtEl>
                                          </p:cBhvr>
                                          <p:to x="100000" y="100000"/>
                                        </p:animScale>
                                      </p:childTnLst>
                                    </p:cTn>
                                  </p:par>
                                </p:childTnLst>
                              </p:cTn>
                            </p:par>
                            <p:par>
                              <p:cTn id="60" fill="hold">
                                <p:stCondLst>
                                  <p:cond delay="15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par>
                                    <p:cTn id="66" presetID="53" presetClass="entr" presetSubtype="16"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4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par>
                                    <p:cTn id="76" presetID="5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par>
                                    <p:cTn id="81" presetID="53" presetClass="entr" presetSubtype="16" fill="hold"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53" presetClass="entr" presetSubtype="16" fill="hold" grpId="0" nodeType="withEffect">
                                      <p:stCondLst>
                                        <p:cond delay="4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transition="in" filter="fade">
                                          <p:cBhvr>
                                            <p:cTn id="90" dur="500"/>
                                            <p:tgtEl>
                                              <p:spTgt spid="34"/>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par>
                              <p:cTn id="96" fill="hold">
                                <p:stCondLst>
                                  <p:cond delay="24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34" grpId="0" bldLvl="0" animBg="1"/>
          <p:bldP spid="35" grpId="0" bldLvl="0" animBg="1"/>
          <p:bldP spid="36" grpId="0"/>
          <p:bldP spid="40" grpId="0" bldLvl="0" animBg="1"/>
          <p:bldP spid="41" grpId="1"/>
          <p:bldP spid="48" grpId="2"/>
          <p:bldP spid="5" grpId="0" bldLvl="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8">
            <a:extLst>
              <a:ext uri="{FF2B5EF4-FFF2-40B4-BE49-F238E27FC236}">
                <a16:creationId xmlns:a16="http://schemas.microsoft.com/office/drawing/2014/main" id="{9F17D082-3730-4555-997B-C65AC0D44B6B}"/>
              </a:ext>
            </a:extLst>
          </p:cNvPr>
          <p:cNvSpPr txBox="1"/>
          <p:nvPr/>
        </p:nvSpPr>
        <p:spPr>
          <a:xfrm>
            <a:off x="179512" y="195486"/>
            <a:ext cx="2743994" cy="400110"/>
          </a:xfrm>
          <a:prstGeom prst="rect">
            <a:avLst/>
          </a:prstGeom>
          <a:noFill/>
        </p:spPr>
        <p:txBody>
          <a:bodyPr wrap="squar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量化投资理论体系综述：</a:t>
            </a:r>
            <a:endParaRPr lang="zh-CN" altLang="en-US" sz="2000" b="0" dirty="0">
              <a:solidFill>
                <a:schemeClr val="accent1"/>
              </a:solidFill>
              <a:latin typeface="微软雅黑" panose="020B0503020204020204" pitchFamily="34" charset="-122"/>
              <a:ea typeface="微软雅黑" panose="020B0503020204020204" pitchFamily="34" charset="-122"/>
            </a:endParaRPr>
          </a:p>
        </p:txBody>
      </p:sp>
      <p:sp>
        <p:nvSpPr>
          <p:cNvPr id="3" name="TextBox 22">
            <a:extLst>
              <a:ext uri="{FF2B5EF4-FFF2-40B4-BE49-F238E27FC236}">
                <a16:creationId xmlns:a16="http://schemas.microsoft.com/office/drawing/2014/main" id="{5DC3D4D0-E4BF-4ECC-B465-DA20937556AD}"/>
              </a:ext>
            </a:extLst>
          </p:cNvPr>
          <p:cNvSpPr txBox="1"/>
          <p:nvPr/>
        </p:nvSpPr>
        <p:spPr>
          <a:xfrm>
            <a:off x="180798" y="595596"/>
            <a:ext cx="8567666" cy="1110283"/>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l" fontAlgn="auto">
              <a:spcBef>
                <a:spcPts val="0"/>
              </a:spcBef>
              <a:defRPr/>
            </a:pPr>
            <a:r>
              <a:rPr kumimoji="0" lang="zh-CN" altLang="en-US" sz="1150" b="0" i="0" u="none" strike="noStrike" kern="0" cap="none" spc="0" normalizeH="0" baseline="0" noProof="1">
                <a:ln>
                  <a:noFill/>
                </a:ln>
                <a:solidFill>
                  <a:schemeClr val="tx1">
                    <a:lumMod val="65000"/>
                    <a:lumOff val="35000"/>
                  </a:schemeClr>
                </a:solidFill>
                <a:effectLst/>
                <a:uLnTx/>
                <a:uFillTx/>
              </a:rPr>
              <a:t>量化投资是金融领域相对前沿的一门学科，它强调数学、物理、统计、计算机等数量的方法与投资结合</a:t>
            </a:r>
            <a:r>
              <a:rPr lang="zh-CN" altLang="en-US" sz="1150" kern="0" noProof="1">
                <a:solidFill>
                  <a:schemeClr val="tx1">
                    <a:lumMod val="65000"/>
                    <a:lumOff val="35000"/>
                  </a:schemeClr>
                </a:solidFill>
              </a:rPr>
              <a:t>赚取收益</a:t>
            </a:r>
            <a:r>
              <a:rPr kumimoji="0" lang="zh-CN" altLang="en-US" sz="1150" b="0" i="0" u="none" strike="noStrike" kern="0" cap="none" spc="0" normalizeH="0" baseline="0" noProof="1">
                <a:ln>
                  <a:noFill/>
                </a:ln>
                <a:solidFill>
                  <a:schemeClr val="tx1">
                    <a:lumMod val="65000"/>
                    <a:lumOff val="35000"/>
                  </a:schemeClr>
                </a:solidFill>
                <a:effectLst/>
                <a:uLnTx/>
                <a:uFillTx/>
              </a:rPr>
              <a:t>。</a:t>
            </a:r>
            <a:endParaRPr lang="en-US" altLang="zh-CN" sz="1150" kern="0" noProof="1">
              <a:solidFill>
                <a:schemeClr val="tx1">
                  <a:lumMod val="65000"/>
                  <a:lumOff val="35000"/>
                </a:schemeClr>
              </a:solidFill>
            </a:endParaRPr>
          </a:p>
          <a:p>
            <a:pPr fontAlgn="auto">
              <a:spcBef>
                <a:spcPts val="0"/>
              </a:spcBef>
              <a:defRPr/>
            </a:pPr>
            <a:r>
              <a:rPr kumimoji="0" lang="zh-CN" altLang="en-US" sz="1150" b="0" i="0" u="none" strike="noStrike" kern="0" cap="none" spc="0" normalizeH="0" baseline="0" noProof="1">
                <a:ln>
                  <a:noFill/>
                </a:ln>
                <a:solidFill>
                  <a:schemeClr val="tx1">
                    <a:lumMod val="65000"/>
                    <a:lumOff val="35000"/>
                  </a:schemeClr>
                </a:solidFill>
                <a:effectLst/>
                <a:uLnTx/>
                <a:uFillTx/>
              </a:rPr>
              <a:t>量化投资理论体系分：</a:t>
            </a:r>
            <a:r>
              <a:rPr kumimoji="0" lang="zh-CN" altLang="en-US" sz="1150" b="1" i="0" u="sng" strike="noStrike" kern="0" cap="none" spc="0" normalizeH="0" baseline="0" noProof="1">
                <a:ln>
                  <a:noFill/>
                </a:ln>
                <a:solidFill>
                  <a:srgbClr val="FF0000"/>
                </a:solidFill>
                <a:effectLst/>
                <a:uLnTx/>
                <a:uFillTx/>
              </a:rPr>
              <a:t>量化投资</a:t>
            </a:r>
            <a:r>
              <a:rPr lang="zh-CN" altLang="en-US" sz="1150" b="1" u="sng" kern="0" noProof="1">
                <a:solidFill>
                  <a:srgbClr val="FF0000"/>
                </a:solidFill>
              </a:rPr>
              <a:t>经典</a:t>
            </a:r>
            <a:r>
              <a:rPr kumimoji="0" lang="zh-CN" altLang="en-US" sz="1150" b="1" i="0" u="sng" strike="noStrike" kern="0" cap="none" spc="0" normalizeH="0" baseline="0" noProof="1">
                <a:ln>
                  <a:noFill/>
                </a:ln>
                <a:solidFill>
                  <a:srgbClr val="FF0000"/>
                </a:solidFill>
                <a:effectLst/>
                <a:uLnTx/>
                <a:uFillTx/>
              </a:rPr>
              <a:t>理论</a:t>
            </a:r>
            <a:r>
              <a:rPr kumimoji="0" lang="zh-CN" altLang="en-US" sz="1150" b="0" i="0" u="none" strike="noStrike" kern="0" cap="none" spc="0" normalizeH="0" baseline="0" noProof="1">
                <a:ln>
                  <a:noFill/>
                </a:ln>
                <a:solidFill>
                  <a:schemeClr val="tx1">
                    <a:lumMod val="65000"/>
                    <a:lumOff val="35000"/>
                  </a:schemeClr>
                </a:solidFill>
                <a:effectLst/>
                <a:uLnTx/>
                <a:uFillTx/>
              </a:rPr>
              <a:t>和</a:t>
            </a:r>
            <a:r>
              <a:rPr lang="zh-CN" altLang="en-US" sz="1150" b="1" u="sng" kern="0" noProof="1">
                <a:solidFill>
                  <a:srgbClr val="FF0000"/>
                </a:solidFill>
              </a:rPr>
              <a:t>量化投资延伸理论</a:t>
            </a:r>
            <a:r>
              <a:rPr kumimoji="0" lang="zh-CN" altLang="en-US" sz="1150" b="0" i="0" u="none" strike="noStrike" kern="0" cap="none" spc="0" normalizeH="0" baseline="0" noProof="1">
                <a:ln>
                  <a:noFill/>
                </a:ln>
                <a:solidFill>
                  <a:schemeClr val="tx1">
                    <a:lumMod val="65000"/>
                    <a:lumOff val="35000"/>
                  </a:schemeClr>
                </a:solidFill>
                <a:effectLst/>
                <a:uLnTx/>
                <a:uFillTx/>
              </a:rPr>
              <a:t>。</a:t>
            </a:r>
            <a:endParaRPr kumimoji="0" lang="en-US" altLang="zh-CN" sz="1150" b="0" i="0" u="none" strike="noStrike" kern="0" cap="none" spc="0" normalizeH="0" baseline="0" noProof="1">
              <a:ln>
                <a:noFill/>
              </a:ln>
              <a:solidFill>
                <a:schemeClr val="tx1">
                  <a:lumMod val="65000"/>
                  <a:lumOff val="35000"/>
                </a:schemeClr>
              </a:solidFill>
              <a:effectLst/>
              <a:uLnTx/>
              <a:uFillTx/>
            </a:endParaRPr>
          </a:p>
          <a:p>
            <a:pPr fontAlgn="auto">
              <a:spcBef>
                <a:spcPts val="0"/>
              </a:spcBef>
              <a:defRPr/>
            </a:pPr>
            <a:r>
              <a:rPr lang="zh-CN" altLang="en-US" sz="1150" b="1" u="sng" kern="0" noProof="1">
                <a:solidFill>
                  <a:srgbClr val="FF0000"/>
                </a:solidFill>
              </a:rPr>
              <a:t>量化经典投资理论</a:t>
            </a:r>
            <a:r>
              <a:rPr lang="zh-CN" altLang="en-US" sz="1150" kern="0" noProof="1">
                <a:solidFill>
                  <a:schemeClr val="tx1">
                    <a:lumMod val="65000"/>
                    <a:lumOff val="35000"/>
                  </a:schemeClr>
                </a:solidFill>
              </a:rPr>
              <a:t>主要是数理金融学为主的理论。</a:t>
            </a:r>
            <a:endParaRPr lang="en-US" altLang="zh-CN" sz="1150" kern="0" noProof="1">
              <a:solidFill>
                <a:schemeClr val="tx1">
                  <a:lumMod val="65000"/>
                  <a:lumOff val="35000"/>
                </a:schemeClr>
              </a:solidFill>
            </a:endParaRPr>
          </a:p>
          <a:p>
            <a:pPr fontAlgn="auto">
              <a:spcBef>
                <a:spcPts val="0"/>
              </a:spcBef>
              <a:defRPr/>
            </a:pPr>
            <a:r>
              <a:rPr lang="zh-CN" altLang="en-US" sz="1150" b="1" u="sng" kern="0" noProof="1">
                <a:solidFill>
                  <a:srgbClr val="FF0000"/>
                </a:solidFill>
              </a:rPr>
              <a:t>量化延伸投资</a:t>
            </a:r>
            <a:r>
              <a:rPr kumimoji="0" lang="zh-CN" altLang="en-US" sz="1150" b="1" i="0" u="sng" strike="noStrike" kern="0" cap="none" spc="0" normalizeH="0" baseline="0" noProof="1">
                <a:ln>
                  <a:noFill/>
                </a:ln>
                <a:solidFill>
                  <a:srgbClr val="FF0000"/>
                </a:solidFill>
                <a:effectLst/>
                <a:uLnTx/>
                <a:uFillTx/>
              </a:rPr>
              <a:t>理论</a:t>
            </a:r>
            <a:r>
              <a:rPr kumimoji="0" lang="zh-CN" altLang="en-US" sz="1150" b="0" i="0" u="none" strike="noStrike" kern="0" cap="none" spc="0" normalizeH="0" baseline="0" noProof="1">
                <a:ln>
                  <a:noFill/>
                </a:ln>
                <a:solidFill>
                  <a:schemeClr val="tx1">
                    <a:lumMod val="65000"/>
                    <a:lumOff val="35000"/>
                  </a:schemeClr>
                </a:solidFill>
                <a:effectLst/>
                <a:uLnTx/>
                <a:uFillTx/>
              </a:rPr>
              <a:t>主要是借鉴其他学科的理论知识运用到量化投资中来。</a:t>
            </a:r>
            <a:endParaRPr kumimoji="0" lang="en-US" altLang="zh-CN" sz="1150" b="0" i="0" u="none" strike="noStrike" kern="0" cap="none" spc="0" normalizeH="0" baseline="0" noProof="1">
              <a:ln>
                <a:noFill/>
              </a:ln>
              <a:solidFill>
                <a:schemeClr val="tx1">
                  <a:lumMod val="65000"/>
                  <a:lumOff val="35000"/>
                </a:schemeClr>
              </a:solidFill>
              <a:effectLst/>
              <a:uLnTx/>
              <a:uFillTx/>
            </a:endParaRPr>
          </a:p>
        </p:txBody>
      </p:sp>
      <p:pic>
        <p:nvPicPr>
          <p:cNvPr id="4" name="图片 3">
            <a:extLst>
              <a:ext uri="{FF2B5EF4-FFF2-40B4-BE49-F238E27FC236}">
                <a16:creationId xmlns:a16="http://schemas.microsoft.com/office/drawing/2014/main" id="{86BEC4C8-2C01-4F8C-8553-578AB15A1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413" y="1788002"/>
            <a:ext cx="1555173" cy="2107915"/>
          </a:xfrm>
          <a:prstGeom prst="rect">
            <a:avLst/>
          </a:prstGeom>
        </p:spPr>
      </p:pic>
      <p:sp>
        <p:nvSpPr>
          <p:cNvPr id="5" name="TextBox 22">
            <a:extLst>
              <a:ext uri="{FF2B5EF4-FFF2-40B4-BE49-F238E27FC236}">
                <a16:creationId xmlns:a16="http://schemas.microsoft.com/office/drawing/2014/main" id="{5B034292-9FF3-4C56-88BB-E7E5D662EAAB}"/>
              </a:ext>
            </a:extLst>
          </p:cNvPr>
          <p:cNvSpPr txBox="1"/>
          <p:nvPr/>
        </p:nvSpPr>
        <p:spPr>
          <a:xfrm>
            <a:off x="6084168" y="1925114"/>
            <a:ext cx="2831855" cy="1512508"/>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l" fontAlgn="auto">
              <a:spcBef>
                <a:spcPts val="0"/>
              </a:spcBef>
              <a:defRPr/>
            </a:pPr>
            <a:r>
              <a:rPr lang="zh-CN" altLang="en-US" sz="2000" noProof="1">
                <a:solidFill>
                  <a:schemeClr val="accent1"/>
                </a:solidFill>
              </a:rPr>
              <a:t>量化投资理论体系像大树一样吸收不同学科的知识，并结合量化投资本身的特点进行再发展。</a:t>
            </a:r>
            <a:endParaRPr lang="en-US" altLang="zh-CN" sz="2000" noProof="1">
              <a:solidFill>
                <a:schemeClr val="accent1"/>
              </a:solidFill>
            </a:endParaRPr>
          </a:p>
        </p:txBody>
      </p:sp>
      <p:sp>
        <p:nvSpPr>
          <p:cNvPr id="6" name="TextBox 33">
            <a:extLst>
              <a:ext uri="{FF2B5EF4-FFF2-40B4-BE49-F238E27FC236}">
                <a16:creationId xmlns:a16="http://schemas.microsoft.com/office/drawing/2014/main" id="{675118D8-AA61-402F-AC0F-BC2CFBE077B0}"/>
              </a:ext>
            </a:extLst>
          </p:cNvPr>
          <p:cNvSpPr txBox="1"/>
          <p:nvPr/>
        </p:nvSpPr>
        <p:spPr>
          <a:xfrm>
            <a:off x="525091" y="3978041"/>
            <a:ext cx="7879080" cy="784830"/>
          </a:xfrm>
          <a:prstGeom prst="rect">
            <a:avLst/>
          </a:prstGeom>
          <a:noFill/>
        </p:spPr>
        <p:txBody>
          <a:bodyPr wrap="none" rtlCol="0">
            <a:spAutoFit/>
          </a:bodyPr>
          <a:lstStyle/>
          <a:p>
            <a:pPr algn="ctr"/>
            <a:r>
              <a:rPr lang="zh-CN" altLang="en-US" sz="1500" kern="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量化投资的理论、方法和技术大多来自于数理金融，数理金融是近几十年来兴起的新学科，</a:t>
            </a:r>
            <a:endParaRPr lang="en-US" altLang="zh-CN" sz="1500" kern="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algn="ctr"/>
            <a:r>
              <a:rPr lang="zh-CN" altLang="en-US" sz="1500" kern="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近代又融合了更多学科的理论和方法，不断的充实量化投资的理论</a:t>
            </a:r>
            <a:endParaRPr lang="en-US" altLang="zh-CN" sz="1500" kern="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algn="ctr"/>
            <a:r>
              <a:rPr lang="zh-CN" altLang="en-US" sz="1500" kern="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这部分主要涉及：</a:t>
            </a:r>
            <a:r>
              <a:rPr lang="zh-CN" altLang="en-US" sz="1500" b="1" u="sng" kern="0" dirty="0">
                <a:solidFill>
                  <a:srgbClr val="FF0000"/>
                </a:solidFill>
                <a:latin typeface="微软雅黑" panose="020B0503020204020204" pitchFamily="34" charset="-122"/>
                <a:ea typeface="微软雅黑" panose="020B0503020204020204" pitchFamily="34" charset="-122"/>
                <a:cs typeface="华文黑体" pitchFamily="2" charset="-122"/>
              </a:rPr>
              <a:t>资产定价理论</a:t>
            </a:r>
            <a:r>
              <a:rPr lang="zh-CN" altLang="en-US" sz="1500" kern="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a:t>
            </a:r>
            <a:r>
              <a:rPr lang="zh-CN" altLang="en-US" sz="1500" b="1" u="sng" kern="0" dirty="0">
                <a:solidFill>
                  <a:srgbClr val="FF0000"/>
                </a:solidFill>
                <a:latin typeface="微软雅黑" panose="020B0503020204020204" pitchFamily="34" charset="-122"/>
                <a:ea typeface="微软雅黑" panose="020B0503020204020204" pitchFamily="34" charset="-122"/>
                <a:cs typeface="华文黑体" pitchFamily="2" charset="-122"/>
              </a:rPr>
              <a:t>投资组合理论</a:t>
            </a:r>
            <a:r>
              <a:rPr lang="zh-CN" altLang="en-US" sz="1500" kern="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a:t>
            </a:r>
            <a:r>
              <a:rPr lang="zh-CN" altLang="en-US" sz="1500" b="1" u="sng" kern="0" dirty="0">
                <a:solidFill>
                  <a:srgbClr val="FF0000"/>
                </a:solidFill>
                <a:latin typeface="微软雅黑" panose="020B0503020204020204" pitchFamily="34" charset="-122"/>
                <a:ea typeface="微软雅黑" panose="020B0503020204020204" pitchFamily="34" charset="-122"/>
                <a:cs typeface="华文黑体" pitchFamily="2" charset="-122"/>
              </a:rPr>
              <a:t>有效市场假说理论</a:t>
            </a:r>
            <a:r>
              <a:rPr lang="zh-CN" altLang="en-US" sz="1500" kern="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三大理论</a:t>
            </a:r>
          </a:p>
        </p:txBody>
      </p:sp>
    </p:spTree>
    <p:extLst>
      <p:ext uri="{BB962C8B-B14F-4D97-AF65-F5344CB8AC3E}">
        <p14:creationId xmlns:p14="http://schemas.microsoft.com/office/powerpoint/2010/main" val="7975651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3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 calcmode="lin" valueType="num">
                                      <p:cBhvr>
                                        <p:cTn id="17" dur="500" fill="hold"/>
                                        <p:tgtEl>
                                          <p:spTgt spid="4"/>
                                        </p:tgtEl>
                                        <p:attrNameLst>
                                          <p:attrName>style.rotation</p:attrName>
                                        </p:attrNameLst>
                                      </p:cBhvr>
                                      <p:tavLst>
                                        <p:tav tm="0">
                                          <p:val>
                                            <p:fltVal val="90"/>
                                          </p:val>
                                        </p:tav>
                                        <p:tav tm="100000">
                                          <p:val>
                                            <p:fltVal val="0"/>
                                          </p:val>
                                        </p:tav>
                                      </p:tavLst>
                                    </p:anim>
                                    <p:animEffect transition="in" filter="fade">
                                      <p:cBhvr>
                                        <p:cTn id="18" dur="500"/>
                                        <p:tgtEl>
                                          <p:spTgt spid="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par>
                          <p:cTn id="22" fill="hold">
                            <p:stCondLst>
                              <p:cond delay="500"/>
                            </p:stCondLst>
                            <p:childTnLst>
                              <p:par>
                                <p:cTn id="23" presetID="26"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145">
                                          <p:stCondLst>
                                            <p:cond delay="0"/>
                                          </p:stCondLst>
                                        </p:cTn>
                                        <p:tgtEl>
                                          <p:spTgt spid="6"/>
                                        </p:tgtEl>
                                      </p:cBhvr>
                                    </p:animEffect>
                                    <p:anim calcmode="lin" valueType="num">
                                      <p:cBhvr>
                                        <p:cTn id="26"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31" dur="7">
                                          <p:stCondLst>
                                            <p:cond delay="163"/>
                                          </p:stCondLst>
                                        </p:cTn>
                                        <p:tgtEl>
                                          <p:spTgt spid="6"/>
                                        </p:tgtEl>
                                      </p:cBhvr>
                                      <p:to x="100000" y="60000"/>
                                    </p:animScale>
                                    <p:animScale>
                                      <p:cBhvr>
                                        <p:cTn id="32" dur="42" decel="50000">
                                          <p:stCondLst>
                                            <p:cond delay="169"/>
                                          </p:stCondLst>
                                        </p:cTn>
                                        <p:tgtEl>
                                          <p:spTgt spid="6"/>
                                        </p:tgtEl>
                                      </p:cBhvr>
                                      <p:to x="100000" y="100000"/>
                                    </p:animScale>
                                    <p:animScale>
                                      <p:cBhvr>
                                        <p:cTn id="33" dur="7">
                                          <p:stCondLst>
                                            <p:cond delay="328"/>
                                          </p:stCondLst>
                                        </p:cTn>
                                        <p:tgtEl>
                                          <p:spTgt spid="6"/>
                                        </p:tgtEl>
                                      </p:cBhvr>
                                      <p:to x="100000" y="80000"/>
                                    </p:animScale>
                                    <p:animScale>
                                      <p:cBhvr>
                                        <p:cTn id="34" dur="42" decel="50000">
                                          <p:stCondLst>
                                            <p:cond delay="335"/>
                                          </p:stCondLst>
                                        </p:cTn>
                                        <p:tgtEl>
                                          <p:spTgt spid="6"/>
                                        </p:tgtEl>
                                      </p:cBhvr>
                                      <p:to x="100000" y="100000"/>
                                    </p:animScale>
                                    <p:animScale>
                                      <p:cBhvr>
                                        <p:cTn id="35" dur="7">
                                          <p:stCondLst>
                                            <p:cond delay="411"/>
                                          </p:stCondLst>
                                        </p:cTn>
                                        <p:tgtEl>
                                          <p:spTgt spid="6"/>
                                        </p:tgtEl>
                                      </p:cBhvr>
                                      <p:to x="100000" y="90000"/>
                                    </p:animScale>
                                    <p:animScale>
                                      <p:cBhvr>
                                        <p:cTn id="36" dur="42" decel="50000">
                                          <p:stCondLst>
                                            <p:cond delay="417"/>
                                          </p:stCondLst>
                                        </p:cTn>
                                        <p:tgtEl>
                                          <p:spTgt spid="6"/>
                                        </p:tgtEl>
                                      </p:cBhvr>
                                      <p:to x="100000" y="100000"/>
                                    </p:animScale>
                                    <p:animScale>
                                      <p:cBhvr>
                                        <p:cTn id="37" dur="7">
                                          <p:stCondLst>
                                            <p:cond delay="452"/>
                                          </p:stCondLst>
                                        </p:cTn>
                                        <p:tgtEl>
                                          <p:spTgt spid="6"/>
                                        </p:tgtEl>
                                      </p:cBhvr>
                                      <p:to x="100000" y="95000"/>
                                    </p:animScale>
                                    <p:animScale>
                                      <p:cBhvr>
                                        <p:cTn id="38" dur="42" decel="50000">
                                          <p:stCondLst>
                                            <p:cond delay="459"/>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燕尾形箭头 30">
            <a:extLst>
              <a:ext uri="{FF2B5EF4-FFF2-40B4-BE49-F238E27FC236}">
                <a16:creationId xmlns:a16="http://schemas.microsoft.com/office/drawing/2014/main" id="{0886E02F-F1FD-43F1-8DBD-9F67E81AE7C8}"/>
              </a:ext>
            </a:extLst>
          </p:cNvPr>
          <p:cNvSpPr/>
          <p:nvPr/>
        </p:nvSpPr>
        <p:spPr>
          <a:xfrm>
            <a:off x="323528" y="562795"/>
            <a:ext cx="1152128" cy="2286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nvGrpSpPr>
          <p:cNvPr id="7" name="组合 6">
            <a:extLst>
              <a:ext uri="{FF2B5EF4-FFF2-40B4-BE49-F238E27FC236}">
                <a16:creationId xmlns:a16="http://schemas.microsoft.com/office/drawing/2014/main" id="{FA8A0AC8-B7F6-4415-B40A-6AFCCA861690}"/>
              </a:ext>
            </a:extLst>
          </p:cNvPr>
          <p:cNvGrpSpPr/>
          <p:nvPr/>
        </p:nvGrpSpPr>
        <p:grpSpPr>
          <a:xfrm>
            <a:off x="445549" y="277956"/>
            <a:ext cx="814084" cy="814084"/>
            <a:chOff x="1278794" y="3334906"/>
            <a:chExt cx="914014" cy="914014"/>
          </a:xfrm>
        </p:grpSpPr>
        <p:grpSp>
          <p:nvGrpSpPr>
            <p:cNvPr id="8" name="组合 7">
              <a:extLst>
                <a:ext uri="{FF2B5EF4-FFF2-40B4-BE49-F238E27FC236}">
                  <a16:creationId xmlns:a16="http://schemas.microsoft.com/office/drawing/2014/main" id="{17D4936A-FFFA-4120-8AD0-66C7FBFE8AE8}"/>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0" name="同心圆 34">
                <a:extLst>
                  <a:ext uri="{FF2B5EF4-FFF2-40B4-BE49-F238E27FC236}">
                    <a16:creationId xmlns:a16="http://schemas.microsoft.com/office/drawing/2014/main" id="{DB503D44-7A30-497A-AE22-89CC44688BF9}"/>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11" name="椭圆 10">
                <a:extLst>
                  <a:ext uri="{FF2B5EF4-FFF2-40B4-BE49-F238E27FC236}">
                    <a16:creationId xmlns:a16="http://schemas.microsoft.com/office/drawing/2014/main" id="{4802A340-7908-4819-8DB7-D5BDD858807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9" name="TextBox 33">
              <a:extLst>
                <a:ext uri="{FF2B5EF4-FFF2-40B4-BE49-F238E27FC236}">
                  <a16:creationId xmlns:a16="http://schemas.microsoft.com/office/drawing/2014/main" id="{9DD45C91-4A55-4AF5-90E1-32268353E544}"/>
                </a:ext>
              </a:extLst>
            </p:cNvPr>
            <p:cNvSpPr txBox="1"/>
            <p:nvPr/>
          </p:nvSpPr>
          <p:spPr>
            <a:xfrm>
              <a:off x="1283773" y="3633960"/>
              <a:ext cx="898448" cy="311001"/>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投资组合</a:t>
              </a:r>
            </a:p>
          </p:txBody>
        </p:sp>
      </p:grpSp>
      <p:sp>
        <p:nvSpPr>
          <p:cNvPr id="27" name="椭圆 26">
            <a:extLst>
              <a:ext uri="{FF2B5EF4-FFF2-40B4-BE49-F238E27FC236}">
                <a16:creationId xmlns:a16="http://schemas.microsoft.com/office/drawing/2014/main" id="{36946A12-934D-44F7-B8A1-60F0480C3A46}"/>
              </a:ext>
            </a:extLst>
          </p:cNvPr>
          <p:cNvSpPr/>
          <p:nvPr/>
        </p:nvSpPr>
        <p:spPr>
          <a:xfrm>
            <a:off x="409555" y="97689"/>
            <a:ext cx="428857" cy="428857"/>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31" name="TextBox 40">
            <a:extLst>
              <a:ext uri="{FF2B5EF4-FFF2-40B4-BE49-F238E27FC236}">
                <a16:creationId xmlns:a16="http://schemas.microsoft.com/office/drawing/2014/main" id="{44F19CB7-6E37-42BD-B19D-31ABDCDFD375}"/>
              </a:ext>
            </a:extLst>
          </p:cNvPr>
          <p:cNvSpPr txBox="1"/>
          <p:nvPr/>
        </p:nvSpPr>
        <p:spPr>
          <a:xfrm>
            <a:off x="1571306" y="524992"/>
            <a:ext cx="1224136" cy="203645"/>
          </a:xfrm>
          <a:prstGeom prst="rect">
            <a:avLst/>
          </a:prstGeom>
          <a:noFill/>
        </p:spPr>
        <p:txBody>
          <a:bodyPr wrap="square" lIns="0" tIns="0" rIns="0" bIns="0" rtlCol="0">
            <a:spAutoFit/>
          </a:bodyPr>
          <a:lstStyle/>
          <a:p>
            <a:pPr algn="ctr">
              <a:lnSpc>
                <a:spcPct val="150000"/>
              </a:lnSpc>
            </a:pPr>
            <a:r>
              <a:rPr lang="zh-CN" altLang="en-US" sz="1000" dirty="0">
                <a:latin typeface="+mj-ea"/>
                <a:ea typeface="+mj-ea"/>
              </a:rPr>
              <a:t>马科维茨</a:t>
            </a:r>
            <a:endParaRPr lang="en-US" altLang="zh-CN" sz="1000" dirty="0">
              <a:latin typeface="+mj-ea"/>
              <a:ea typeface="+mj-ea"/>
            </a:endParaRPr>
          </a:p>
        </p:txBody>
      </p:sp>
      <p:sp>
        <p:nvSpPr>
          <p:cNvPr id="32" name="Freeform 5">
            <a:extLst>
              <a:ext uri="{FF2B5EF4-FFF2-40B4-BE49-F238E27FC236}">
                <a16:creationId xmlns:a16="http://schemas.microsoft.com/office/drawing/2014/main" id="{1E1D0491-FEAB-4982-A709-34B4F48043D9}"/>
              </a:ext>
            </a:extLst>
          </p:cNvPr>
          <p:cNvSpPr/>
          <p:nvPr/>
        </p:nvSpPr>
        <p:spPr bwMode="auto">
          <a:xfrm>
            <a:off x="1674144" y="551180"/>
            <a:ext cx="177720" cy="364386"/>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33" name="Freeform 5">
            <a:extLst>
              <a:ext uri="{FF2B5EF4-FFF2-40B4-BE49-F238E27FC236}">
                <a16:creationId xmlns:a16="http://schemas.microsoft.com/office/drawing/2014/main" id="{0FFAA7F3-0D4A-4457-9FC8-C4F706E97EA3}"/>
              </a:ext>
            </a:extLst>
          </p:cNvPr>
          <p:cNvSpPr/>
          <p:nvPr/>
        </p:nvSpPr>
        <p:spPr bwMode="auto">
          <a:xfrm flipH="1">
            <a:off x="2560733" y="541711"/>
            <a:ext cx="177720" cy="36902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34" name="TextBox 40">
            <a:extLst>
              <a:ext uri="{FF2B5EF4-FFF2-40B4-BE49-F238E27FC236}">
                <a16:creationId xmlns:a16="http://schemas.microsoft.com/office/drawing/2014/main" id="{6111AF7B-57BC-4C8D-8A32-A2E1B1654B24}"/>
              </a:ext>
            </a:extLst>
          </p:cNvPr>
          <p:cNvSpPr txBox="1"/>
          <p:nvPr/>
        </p:nvSpPr>
        <p:spPr>
          <a:xfrm>
            <a:off x="1592553" y="687043"/>
            <a:ext cx="1224136" cy="203645"/>
          </a:xfrm>
          <a:prstGeom prst="rect">
            <a:avLst/>
          </a:prstGeom>
          <a:noFill/>
        </p:spPr>
        <p:txBody>
          <a:bodyPr wrap="square" lIns="0" tIns="0" rIns="0" bIns="0" rtlCol="0">
            <a:spAutoFit/>
          </a:bodyPr>
          <a:lstStyle/>
          <a:p>
            <a:pPr algn="ctr">
              <a:lnSpc>
                <a:spcPct val="150000"/>
              </a:lnSpc>
            </a:pPr>
            <a:r>
              <a:rPr lang="en-US" altLang="zh-CN" sz="1000" dirty="0">
                <a:latin typeface="+mj-ea"/>
                <a:ea typeface="+mj-ea"/>
              </a:rPr>
              <a:t>(Markowitz)</a:t>
            </a:r>
          </a:p>
        </p:txBody>
      </p:sp>
      <p:sp>
        <p:nvSpPr>
          <p:cNvPr id="41" name="TextBox 26">
            <a:extLst>
              <a:ext uri="{FF2B5EF4-FFF2-40B4-BE49-F238E27FC236}">
                <a16:creationId xmlns:a16="http://schemas.microsoft.com/office/drawing/2014/main" id="{21E514B4-B27B-4A3C-9041-58E7A0E36C20}"/>
              </a:ext>
            </a:extLst>
          </p:cNvPr>
          <p:cNvSpPr txBox="1"/>
          <p:nvPr/>
        </p:nvSpPr>
        <p:spPr>
          <a:xfrm>
            <a:off x="3144659" y="481353"/>
            <a:ext cx="3732967" cy="205030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rPr>
              <a:t>哈里</a:t>
            </a:r>
            <a:r>
              <a:rPr lang="en-US" altLang="zh-CN" dirty="0">
                <a:solidFill>
                  <a:schemeClr val="tx1">
                    <a:lumMod val="75000"/>
                    <a:lumOff val="25000"/>
                  </a:schemeClr>
                </a:solidFill>
              </a:rPr>
              <a:t>.</a:t>
            </a:r>
            <a:r>
              <a:rPr lang="zh-CN" altLang="en-US" dirty="0">
                <a:solidFill>
                  <a:schemeClr val="tx1">
                    <a:lumMod val="75000"/>
                    <a:lumOff val="25000"/>
                  </a:schemeClr>
                </a:solidFill>
              </a:rPr>
              <a:t>马科维茨</a:t>
            </a:r>
            <a:r>
              <a:rPr lang="en-US" altLang="zh-CN" dirty="0">
                <a:solidFill>
                  <a:schemeClr val="tx1">
                    <a:lumMod val="75000"/>
                    <a:lumOff val="25000"/>
                  </a:schemeClr>
                </a:solidFill>
              </a:rPr>
              <a:t>(Harry H. Markowitz)</a:t>
            </a:r>
            <a:r>
              <a:rPr lang="zh-CN" altLang="en-US" dirty="0">
                <a:solidFill>
                  <a:schemeClr val="tx1">
                    <a:lumMod val="75000"/>
                    <a:lumOff val="25000"/>
                  </a:schemeClr>
                </a:solidFill>
              </a:rPr>
              <a:t>，</a:t>
            </a:r>
            <a:r>
              <a:rPr lang="en-US" altLang="zh-CN" dirty="0">
                <a:solidFill>
                  <a:schemeClr val="tx1">
                    <a:lumMod val="75000"/>
                    <a:lumOff val="25000"/>
                  </a:schemeClr>
                </a:solidFill>
              </a:rPr>
              <a:t>1990</a:t>
            </a:r>
            <a:r>
              <a:rPr lang="zh-CN" altLang="en-US" dirty="0">
                <a:solidFill>
                  <a:schemeClr val="tx1">
                    <a:lumMod val="75000"/>
                    <a:lumOff val="25000"/>
                  </a:schemeClr>
                </a:solidFill>
              </a:rPr>
              <a:t>年诺贝尔经济学奖。</a:t>
            </a:r>
            <a:endParaRPr lang="en-US" altLang="zh-CN" dirty="0">
              <a:solidFill>
                <a:schemeClr val="tx1">
                  <a:lumMod val="75000"/>
                  <a:lumOff val="25000"/>
                </a:schemeClr>
              </a:solidFill>
            </a:endParaRPr>
          </a:p>
          <a:p>
            <a:r>
              <a:rPr lang="en-US" altLang="zh-CN" dirty="0">
                <a:solidFill>
                  <a:schemeClr val="tx1">
                    <a:lumMod val="75000"/>
                    <a:lumOff val="25000"/>
                  </a:schemeClr>
                </a:solidFill>
              </a:rPr>
              <a:t>《</a:t>
            </a:r>
            <a:r>
              <a:rPr lang="zh-CN" altLang="en-US" dirty="0">
                <a:solidFill>
                  <a:schemeClr val="tx1">
                    <a:lumMod val="75000"/>
                    <a:lumOff val="25000"/>
                  </a:schemeClr>
                </a:solidFill>
              </a:rPr>
              <a:t>证券组合选择理论</a:t>
            </a:r>
            <a:r>
              <a:rPr lang="en-US" altLang="zh-CN" dirty="0">
                <a:solidFill>
                  <a:schemeClr val="tx1">
                    <a:lumMod val="75000"/>
                    <a:lumOff val="25000"/>
                  </a:schemeClr>
                </a:solidFill>
              </a:rPr>
              <a:t>》</a:t>
            </a:r>
          </a:p>
          <a:p>
            <a:r>
              <a:rPr lang="zh-CN" altLang="en-US" dirty="0">
                <a:solidFill>
                  <a:schemeClr val="tx1">
                    <a:lumMod val="75000"/>
                    <a:lumOff val="25000"/>
                  </a:schemeClr>
                </a:solidFill>
              </a:rPr>
              <a:t>均值</a:t>
            </a:r>
            <a:r>
              <a:rPr lang="en-US" altLang="zh-CN" dirty="0">
                <a:solidFill>
                  <a:schemeClr val="tx1">
                    <a:lumMod val="75000"/>
                    <a:lumOff val="25000"/>
                  </a:schemeClr>
                </a:solidFill>
              </a:rPr>
              <a:t>-</a:t>
            </a:r>
            <a:r>
              <a:rPr lang="zh-CN" altLang="en-US" dirty="0">
                <a:solidFill>
                  <a:schemeClr val="tx1">
                    <a:lumMod val="75000"/>
                    <a:lumOff val="25000"/>
                  </a:schemeClr>
                </a:solidFill>
              </a:rPr>
              <a:t>方差方法，</a:t>
            </a:r>
            <a:r>
              <a:rPr lang="en-US" altLang="zh-CN" dirty="0">
                <a:solidFill>
                  <a:schemeClr val="tx1">
                    <a:lumMod val="75000"/>
                    <a:lumOff val="25000"/>
                  </a:schemeClr>
                </a:solidFill>
              </a:rPr>
              <a:t>Mean-Variance methodology</a:t>
            </a:r>
          </a:p>
          <a:p>
            <a:r>
              <a:rPr lang="zh-CN" altLang="en-US" b="1" u="sng" dirty="0">
                <a:solidFill>
                  <a:srgbClr val="FF0000"/>
                </a:solidFill>
              </a:rPr>
              <a:t>阐述分散化投资和投资组合的重要性</a:t>
            </a:r>
            <a:r>
              <a:rPr lang="en-US" altLang="zh-CN" b="1" u="sng" dirty="0">
                <a:solidFill>
                  <a:srgbClr val="FF0000"/>
                </a:solidFill>
              </a:rPr>
              <a:t>-</a:t>
            </a:r>
            <a:r>
              <a:rPr lang="zh-CN" altLang="en-US" b="1" u="sng" dirty="0">
                <a:solidFill>
                  <a:srgbClr val="FF0000"/>
                </a:solidFill>
              </a:rPr>
              <a:t>投资组合理论</a:t>
            </a:r>
            <a:endParaRPr lang="en-US" altLang="zh-CN" b="1" u="sng" dirty="0">
              <a:solidFill>
                <a:srgbClr val="FF0000"/>
              </a:solidFill>
            </a:endParaRPr>
          </a:p>
          <a:p>
            <a:r>
              <a:rPr lang="zh-CN" altLang="en-US" dirty="0">
                <a:solidFill>
                  <a:schemeClr val="tx1">
                    <a:lumMod val="75000"/>
                    <a:lumOff val="25000"/>
                  </a:schemeClr>
                </a:solidFill>
              </a:rPr>
              <a:t>这一理论的问世，使金融学开始摆脱了纯粹的描述性研究和单凭经验操作的状态，这是量化投资理论的标志性事件</a:t>
            </a:r>
            <a:r>
              <a:rPr lang="en-US" altLang="zh-CN" dirty="0">
                <a:solidFill>
                  <a:schemeClr val="tx1">
                    <a:lumMod val="75000"/>
                    <a:lumOff val="25000"/>
                  </a:schemeClr>
                </a:solidFill>
              </a:rPr>
              <a:t>(1952</a:t>
            </a:r>
            <a:r>
              <a:rPr lang="zh-CN" altLang="en-US" dirty="0">
                <a:solidFill>
                  <a:schemeClr val="tx1">
                    <a:lumMod val="75000"/>
                    <a:lumOff val="25000"/>
                  </a:schemeClr>
                </a:solidFill>
              </a:rPr>
              <a:t>年</a:t>
            </a:r>
            <a:r>
              <a:rPr lang="en-US" altLang="zh-CN" dirty="0">
                <a:solidFill>
                  <a:schemeClr val="tx1">
                    <a:lumMod val="75000"/>
                    <a:lumOff val="25000"/>
                  </a:schemeClr>
                </a:solidFill>
              </a:rPr>
              <a:t>)</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r>
              <a:rPr lang="zh-CN" altLang="en-US" dirty="0">
                <a:solidFill>
                  <a:schemeClr val="tx1">
                    <a:lumMod val="75000"/>
                    <a:lumOff val="25000"/>
                  </a:schemeClr>
                </a:solidFill>
              </a:rPr>
              <a:t>这套理论的的应用是在组合资产中个别股票收益率的均值和方差找出投资组合的有效边界</a:t>
            </a:r>
            <a:r>
              <a:rPr lang="en-US" altLang="zh-CN" dirty="0">
                <a:solidFill>
                  <a:schemeClr val="tx1">
                    <a:lumMod val="75000"/>
                    <a:lumOff val="25000"/>
                  </a:schemeClr>
                </a:solidFill>
              </a:rPr>
              <a:t>(Efficient Frontier)</a:t>
            </a:r>
            <a:r>
              <a:rPr lang="zh-CN" altLang="en-US" dirty="0">
                <a:solidFill>
                  <a:schemeClr val="tx1">
                    <a:lumMod val="75000"/>
                    <a:lumOff val="25000"/>
                  </a:schemeClr>
                </a:solidFill>
              </a:rPr>
              <a:t>，即一定收益率水平下方差最小投资组合，并导出投资者只有有效边界上选择投资组合。</a:t>
            </a:r>
            <a:endParaRPr lang="en-US" altLang="zh-CN" dirty="0">
              <a:solidFill>
                <a:schemeClr val="tx1">
                  <a:lumMod val="75000"/>
                  <a:lumOff val="25000"/>
                </a:schemeClr>
              </a:solidFill>
            </a:endParaRPr>
          </a:p>
        </p:txBody>
      </p:sp>
      <p:pic>
        <p:nvPicPr>
          <p:cNvPr id="43" name="图片 42">
            <a:extLst>
              <a:ext uri="{FF2B5EF4-FFF2-40B4-BE49-F238E27FC236}">
                <a16:creationId xmlns:a16="http://schemas.microsoft.com/office/drawing/2014/main" id="{2B7B818A-AB52-4725-99B7-BBFDC29E9D05}"/>
              </a:ext>
            </a:extLst>
          </p:cNvPr>
          <p:cNvPicPr>
            <a:picLocks noChangeAspect="1"/>
          </p:cNvPicPr>
          <p:nvPr/>
        </p:nvPicPr>
        <p:blipFill>
          <a:blip r:embed="rId3"/>
          <a:stretch>
            <a:fillRect/>
          </a:stretch>
        </p:blipFill>
        <p:spPr>
          <a:xfrm>
            <a:off x="7469857" y="481353"/>
            <a:ext cx="1062584" cy="1393322"/>
          </a:xfrm>
          <a:prstGeom prst="rect">
            <a:avLst/>
          </a:prstGeom>
        </p:spPr>
      </p:pic>
      <p:pic>
        <p:nvPicPr>
          <p:cNvPr id="3" name="图片 2">
            <a:extLst>
              <a:ext uri="{FF2B5EF4-FFF2-40B4-BE49-F238E27FC236}">
                <a16:creationId xmlns:a16="http://schemas.microsoft.com/office/drawing/2014/main" id="{7EF5B301-5E03-4049-966C-83A004A1EA06}"/>
              </a:ext>
            </a:extLst>
          </p:cNvPr>
          <p:cNvPicPr>
            <a:picLocks noChangeAspect="1"/>
          </p:cNvPicPr>
          <p:nvPr/>
        </p:nvPicPr>
        <p:blipFill>
          <a:blip r:embed="rId4"/>
          <a:stretch>
            <a:fillRect/>
          </a:stretch>
        </p:blipFill>
        <p:spPr>
          <a:xfrm>
            <a:off x="1226044" y="2794843"/>
            <a:ext cx="2253087" cy="1856170"/>
          </a:xfrm>
          <a:prstGeom prst="rect">
            <a:avLst/>
          </a:prstGeom>
        </p:spPr>
      </p:pic>
      <p:pic>
        <p:nvPicPr>
          <p:cNvPr id="4" name="图片 3">
            <a:extLst>
              <a:ext uri="{FF2B5EF4-FFF2-40B4-BE49-F238E27FC236}">
                <a16:creationId xmlns:a16="http://schemas.microsoft.com/office/drawing/2014/main" id="{00A46719-E690-4B91-BE99-21E8A3522ACF}"/>
              </a:ext>
            </a:extLst>
          </p:cNvPr>
          <p:cNvPicPr>
            <a:picLocks noChangeAspect="1"/>
          </p:cNvPicPr>
          <p:nvPr/>
        </p:nvPicPr>
        <p:blipFill>
          <a:blip r:embed="rId5"/>
          <a:stretch>
            <a:fillRect/>
          </a:stretch>
        </p:blipFill>
        <p:spPr>
          <a:xfrm>
            <a:off x="5451367" y="2762338"/>
            <a:ext cx="2590003" cy="1856170"/>
          </a:xfrm>
          <a:prstGeom prst="rect">
            <a:avLst/>
          </a:prstGeom>
        </p:spPr>
      </p:pic>
      <p:sp>
        <p:nvSpPr>
          <p:cNvPr id="24" name="TextBox 26">
            <a:extLst>
              <a:ext uri="{FF2B5EF4-FFF2-40B4-BE49-F238E27FC236}">
                <a16:creationId xmlns:a16="http://schemas.microsoft.com/office/drawing/2014/main" id="{C6E5EB7A-8BFB-4DF0-9F59-08978E05AFFC}"/>
              </a:ext>
            </a:extLst>
          </p:cNvPr>
          <p:cNvSpPr txBox="1"/>
          <p:nvPr/>
        </p:nvSpPr>
        <p:spPr>
          <a:xfrm>
            <a:off x="1674144" y="4710553"/>
            <a:ext cx="1625932" cy="20364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风险收益图形与有效前沿</a:t>
            </a:r>
            <a:endParaRPr lang="en-US" altLang="zh-CN" dirty="0">
              <a:solidFill>
                <a:schemeClr val="tx1">
                  <a:lumMod val="75000"/>
                  <a:lumOff val="25000"/>
                </a:schemeClr>
              </a:solidFill>
            </a:endParaRPr>
          </a:p>
        </p:txBody>
      </p:sp>
      <p:sp>
        <p:nvSpPr>
          <p:cNvPr id="25" name="TextBox 26">
            <a:extLst>
              <a:ext uri="{FF2B5EF4-FFF2-40B4-BE49-F238E27FC236}">
                <a16:creationId xmlns:a16="http://schemas.microsoft.com/office/drawing/2014/main" id="{865861EB-330E-44B5-AFD8-8BF5191361DA}"/>
              </a:ext>
            </a:extLst>
          </p:cNvPr>
          <p:cNvSpPr txBox="1"/>
          <p:nvPr/>
        </p:nvSpPr>
        <p:spPr>
          <a:xfrm>
            <a:off x="6020039" y="4692167"/>
            <a:ext cx="1625932" cy="20364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有效前沿和无差异曲线</a:t>
            </a:r>
            <a:endParaRPr lang="en-US" altLang="zh-CN" dirty="0">
              <a:solidFill>
                <a:schemeClr val="tx1">
                  <a:lumMod val="75000"/>
                  <a:lumOff val="25000"/>
                </a:schemeClr>
              </a:solidFill>
            </a:endParaRPr>
          </a:p>
        </p:txBody>
      </p:sp>
    </p:spTree>
    <p:extLst>
      <p:ext uri="{BB962C8B-B14F-4D97-AF65-F5344CB8AC3E}">
        <p14:creationId xmlns:p14="http://schemas.microsoft.com/office/powerpoint/2010/main" val="30480204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61000" fill="hold" nodeType="clickEffect" p14:presetBounceEnd="55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5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55000">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accel="46100" fill="hold" grpId="0" nodeType="withEffect" p14:presetBounceEnd="52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52000">
                                          <p:cBhvr additive="base">
                                            <p:cTn id="11" dur="1000" fill="hold"/>
                                            <p:tgtEl>
                                              <p:spTgt spid="27"/>
                                            </p:tgtEl>
                                            <p:attrNameLst>
                                              <p:attrName>ppt_x</p:attrName>
                                            </p:attrNameLst>
                                          </p:cBhvr>
                                          <p:tavLst>
                                            <p:tav tm="0">
                                              <p:val>
                                                <p:strVal val="#ppt_x"/>
                                              </p:val>
                                            </p:tav>
                                            <p:tav tm="100000">
                                              <p:val>
                                                <p:strVal val="#ppt_x"/>
                                              </p:val>
                                            </p:tav>
                                          </p:tavLst>
                                        </p:anim>
                                        <p:anim calcmode="lin" valueType="num" p14:bounceEnd="52000">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par>
                                    <p:cTn id="16" presetID="16" presetClass="entr" presetSubtype="26"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barn(inHorizontal)">
                                          <p:cBhvr>
                                            <p:cTn id="18" dur="500"/>
                                            <p:tgtEl>
                                              <p:spTgt spid="32"/>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barn(inHorizontal)">
                                          <p:cBhvr>
                                            <p:cTn id="21" dur="500"/>
                                            <p:tgtEl>
                                              <p:spTgt spid="3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arn(inVertical)">
                                          <p:cBhvr>
                                            <p:cTn id="24" dur="500"/>
                                            <p:tgtEl>
                                              <p:spTgt spid="3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right)">
                                          <p:cBhvr>
                                            <p:cTn id="30" dur="500"/>
                                            <p:tgtEl>
                                              <p:spTgt spid="41"/>
                                            </p:tgtEl>
                                          </p:cBhvr>
                                        </p:animEffect>
                                      </p:childTnLst>
                                    </p:cTn>
                                  </p:par>
                                  <p:par>
                                    <p:cTn id="31" presetID="22" presetClass="entr" presetSubtype="2"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right)">
                                          <p:cBhvr>
                                            <p:cTn id="33" dur="500"/>
                                            <p:tgtEl>
                                              <p:spTgt spid="43"/>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right)">
                                          <p:cBhvr>
                                            <p:cTn id="36" dur="500"/>
                                            <p:tgtEl>
                                              <p:spTgt spid="2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par>
                                    <p:cTn id="40" presetID="22" presetClass="entr" presetSubtype="2"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right)">
                                          <p:cBhvr>
                                            <p:cTn id="42" dur="500"/>
                                            <p:tgtEl>
                                              <p:spTgt spid="3"/>
                                            </p:tgtEl>
                                          </p:cBhvr>
                                        </p:animEffect>
                                      </p:childTnLst>
                                    </p:cTn>
                                  </p:par>
                                  <p:par>
                                    <p:cTn id="43" presetID="22" presetClass="entr" presetSubtype="2"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right)">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31" grpId="0"/>
          <p:bldP spid="32" grpId="0" animBg="1"/>
          <p:bldP spid="33" grpId="0" animBg="1"/>
          <p:bldP spid="34" grpId="0"/>
          <p:bldP spid="41" grpId="0"/>
          <p:bldP spid="24" grpId="0"/>
          <p:bldP spid="2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61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accel="4610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par>
                                    <p:cTn id="16" presetID="16" presetClass="entr" presetSubtype="26"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barn(inHorizontal)">
                                          <p:cBhvr>
                                            <p:cTn id="18" dur="500"/>
                                            <p:tgtEl>
                                              <p:spTgt spid="32"/>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barn(inHorizontal)">
                                          <p:cBhvr>
                                            <p:cTn id="21" dur="500"/>
                                            <p:tgtEl>
                                              <p:spTgt spid="3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arn(inVertical)">
                                          <p:cBhvr>
                                            <p:cTn id="24" dur="500"/>
                                            <p:tgtEl>
                                              <p:spTgt spid="3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right)">
                                          <p:cBhvr>
                                            <p:cTn id="30" dur="500"/>
                                            <p:tgtEl>
                                              <p:spTgt spid="41"/>
                                            </p:tgtEl>
                                          </p:cBhvr>
                                        </p:animEffect>
                                      </p:childTnLst>
                                    </p:cTn>
                                  </p:par>
                                  <p:par>
                                    <p:cTn id="31" presetID="22" presetClass="entr" presetSubtype="2"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right)">
                                          <p:cBhvr>
                                            <p:cTn id="33" dur="500"/>
                                            <p:tgtEl>
                                              <p:spTgt spid="43"/>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right)">
                                          <p:cBhvr>
                                            <p:cTn id="36" dur="500"/>
                                            <p:tgtEl>
                                              <p:spTgt spid="2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par>
                                    <p:cTn id="40" presetID="22" presetClass="entr" presetSubtype="2"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right)">
                                          <p:cBhvr>
                                            <p:cTn id="42" dur="500"/>
                                            <p:tgtEl>
                                              <p:spTgt spid="3"/>
                                            </p:tgtEl>
                                          </p:cBhvr>
                                        </p:animEffect>
                                      </p:childTnLst>
                                    </p:cTn>
                                  </p:par>
                                  <p:par>
                                    <p:cTn id="43" presetID="22" presetClass="entr" presetSubtype="2"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right)">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31" grpId="0"/>
          <p:bldP spid="32" grpId="0" animBg="1"/>
          <p:bldP spid="33" grpId="0" animBg="1"/>
          <p:bldP spid="34" grpId="0"/>
          <p:bldP spid="41" grpId="0"/>
          <p:bldP spid="24" grpId="0"/>
          <p:bldP spid="2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40">
            <a:extLst>
              <a:ext uri="{FF2B5EF4-FFF2-40B4-BE49-F238E27FC236}">
                <a16:creationId xmlns:a16="http://schemas.microsoft.com/office/drawing/2014/main" id="{BA524DD5-54CA-4CE3-932C-516F05C72217}"/>
              </a:ext>
            </a:extLst>
          </p:cNvPr>
          <p:cNvSpPr txBox="1"/>
          <p:nvPr/>
        </p:nvSpPr>
        <p:spPr>
          <a:xfrm>
            <a:off x="1563582" y="313314"/>
            <a:ext cx="1224136" cy="203645"/>
          </a:xfrm>
          <a:prstGeom prst="rect">
            <a:avLst/>
          </a:prstGeom>
          <a:noFill/>
        </p:spPr>
        <p:txBody>
          <a:bodyPr wrap="square" lIns="0" tIns="0" rIns="0" bIns="0" rtlCol="0">
            <a:spAutoFit/>
          </a:bodyPr>
          <a:lstStyle/>
          <a:p>
            <a:pPr algn="ctr">
              <a:lnSpc>
                <a:spcPct val="150000"/>
              </a:lnSpc>
            </a:pPr>
            <a:r>
              <a:rPr lang="zh-CN" altLang="en-US" sz="1000" dirty="0">
                <a:latin typeface="+mj-ea"/>
                <a:ea typeface="+mj-ea"/>
              </a:rPr>
              <a:t>法玛</a:t>
            </a:r>
            <a:endParaRPr lang="en-US" altLang="zh-CN" sz="1000" dirty="0">
              <a:latin typeface="+mj-ea"/>
              <a:ea typeface="+mj-ea"/>
            </a:endParaRPr>
          </a:p>
        </p:txBody>
      </p:sp>
      <p:sp>
        <p:nvSpPr>
          <p:cNvPr id="36" name="Freeform 5">
            <a:extLst>
              <a:ext uri="{FF2B5EF4-FFF2-40B4-BE49-F238E27FC236}">
                <a16:creationId xmlns:a16="http://schemas.microsoft.com/office/drawing/2014/main" id="{E36630CF-E381-4524-9A37-C39CDD10CE2C}"/>
              </a:ext>
            </a:extLst>
          </p:cNvPr>
          <p:cNvSpPr/>
          <p:nvPr/>
        </p:nvSpPr>
        <p:spPr bwMode="auto">
          <a:xfrm>
            <a:off x="1666420" y="339502"/>
            <a:ext cx="177720" cy="364386"/>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37" name="Freeform 5">
            <a:extLst>
              <a:ext uri="{FF2B5EF4-FFF2-40B4-BE49-F238E27FC236}">
                <a16:creationId xmlns:a16="http://schemas.microsoft.com/office/drawing/2014/main" id="{DA191607-1219-41A0-BC88-3080821D924E}"/>
              </a:ext>
            </a:extLst>
          </p:cNvPr>
          <p:cNvSpPr/>
          <p:nvPr/>
        </p:nvSpPr>
        <p:spPr bwMode="auto">
          <a:xfrm flipH="1">
            <a:off x="2553009" y="330033"/>
            <a:ext cx="177720" cy="36902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38" name="TextBox 40">
            <a:extLst>
              <a:ext uri="{FF2B5EF4-FFF2-40B4-BE49-F238E27FC236}">
                <a16:creationId xmlns:a16="http://schemas.microsoft.com/office/drawing/2014/main" id="{461A109F-705E-4A39-AA21-E9062184DB7A}"/>
              </a:ext>
            </a:extLst>
          </p:cNvPr>
          <p:cNvSpPr txBox="1"/>
          <p:nvPr/>
        </p:nvSpPr>
        <p:spPr>
          <a:xfrm>
            <a:off x="1584829" y="475365"/>
            <a:ext cx="1224136" cy="203645"/>
          </a:xfrm>
          <a:prstGeom prst="rect">
            <a:avLst/>
          </a:prstGeom>
          <a:noFill/>
        </p:spPr>
        <p:txBody>
          <a:bodyPr wrap="square" lIns="0" tIns="0" rIns="0" bIns="0" rtlCol="0">
            <a:spAutoFit/>
          </a:bodyPr>
          <a:lstStyle/>
          <a:p>
            <a:pPr algn="ctr">
              <a:lnSpc>
                <a:spcPct val="150000"/>
              </a:lnSpc>
            </a:pPr>
            <a:r>
              <a:rPr lang="en-US" altLang="zh-CN" sz="1000" dirty="0">
                <a:latin typeface="+mj-ea"/>
                <a:ea typeface="+mj-ea"/>
              </a:rPr>
              <a:t>(Fama)</a:t>
            </a:r>
          </a:p>
        </p:txBody>
      </p:sp>
      <p:sp>
        <p:nvSpPr>
          <p:cNvPr id="42" name="TextBox 26">
            <a:extLst>
              <a:ext uri="{FF2B5EF4-FFF2-40B4-BE49-F238E27FC236}">
                <a16:creationId xmlns:a16="http://schemas.microsoft.com/office/drawing/2014/main" id="{85014353-0AC0-4A16-A77B-22D07A0CA579}"/>
              </a:ext>
            </a:extLst>
          </p:cNvPr>
          <p:cNvSpPr txBox="1"/>
          <p:nvPr/>
        </p:nvSpPr>
        <p:spPr>
          <a:xfrm>
            <a:off x="3155967" y="339502"/>
            <a:ext cx="3936313" cy="1819472"/>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chemeClr val="tx1">
                    <a:lumMod val="75000"/>
                    <a:lumOff val="25000"/>
                  </a:schemeClr>
                </a:solidFill>
              </a:rPr>
              <a:t>20</a:t>
            </a:r>
            <a:r>
              <a:rPr lang="zh-CN" altLang="en-US" dirty="0">
                <a:solidFill>
                  <a:schemeClr val="tx1">
                    <a:lumMod val="75000"/>
                    <a:lumOff val="25000"/>
                  </a:schemeClr>
                </a:solidFill>
              </a:rPr>
              <a:t>世纪</a:t>
            </a:r>
            <a:r>
              <a:rPr lang="en-US" altLang="zh-CN" dirty="0">
                <a:solidFill>
                  <a:schemeClr val="tx1">
                    <a:lumMod val="75000"/>
                    <a:lumOff val="25000"/>
                  </a:schemeClr>
                </a:solidFill>
              </a:rPr>
              <a:t>60</a:t>
            </a:r>
            <a:r>
              <a:rPr lang="zh-CN" altLang="en-US" dirty="0">
                <a:solidFill>
                  <a:schemeClr val="tx1">
                    <a:lumMod val="75000"/>
                    <a:lumOff val="25000"/>
                  </a:schemeClr>
                </a:solidFill>
              </a:rPr>
              <a:t>年代最具有影响的理论是萨缪尔森与法玛</a:t>
            </a:r>
            <a:r>
              <a:rPr lang="en-US" altLang="zh-CN" dirty="0">
                <a:solidFill>
                  <a:schemeClr val="tx1">
                    <a:lumMod val="75000"/>
                    <a:lumOff val="25000"/>
                  </a:schemeClr>
                </a:solidFill>
              </a:rPr>
              <a:t>(1965</a:t>
            </a:r>
            <a:r>
              <a:rPr lang="zh-CN" altLang="en-US" dirty="0">
                <a:solidFill>
                  <a:schemeClr val="tx1">
                    <a:lumMod val="75000"/>
                    <a:lumOff val="25000"/>
                  </a:schemeClr>
                </a:solidFill>
              </a:rPr>
              <a:t>年</a:t>
            </a:r>
            <a:r>
              <a:rPr lang="en-US" altLang="zh-CN" dirty="0">
                <a:solidFill>
                  <a:schemeClr val="tx1">
                    <a:lumMod val="75000"/>
                    <a:lumOff val="25000"/>
                  </a:schemeClr>
                </a:solidFill>
              </a:rPr>
              <a:t>)</a:t>
            </a:r>
            <a:r>
              <a:rPr lang="zh-CN" altLang="en-US" dirty="0">
                <a:solidFill>
                  <a:schemeClr val="tx1">
                    <a:lumMod val="75000"/>
                    <a:lumOff val="25000"/>
                  </a:schemeClr>
                </a:solidFill>
              </a:rPr>
              <a:t>的有效市场假说</a:t>
            </a:r>
            <a:r>
              <a:rPr lang="en-US" altLang="zh-CN" dirty="0">
                <a:solidFill>
                  <a:schemeClr val="tx1">
                    <a:lumMod val="75000"/>
                    <a:lumOff val="25000"/>
                  </a:schemeClr>
                </a:solidFill>
              </a:rPr>
              <a:t>(Efficient Market Hypothesis,EMH)</a:t>
            </a:r>
            <a:r>
              <a:rPr lang="zh-CN" altLang="en-US" dirty="0">
                <a:solidFill>
                  <a:schemeClr val="tx1">
                    <a:lumMod val="75000"/>
                    <a:lumOff val="25000"/>
                  </a:schemeClr>
                </a:solidFill>
              </a:rPr>
              <a:t>。并在</a:t>
            </a:r>
            <a:r>
              <a:rPr lang="en-US" altLang="zh-CN" dirty="0">
                <a:solidFill>
                  <a:schemeClr val="tx1">
                    <a:lumMod val="75000"/>
                    <a:lumOff val="25000"/>
                  </a:schemeClr>
                </a:solidFill>
              </a:rPr>
              <a:t>2013</a:t>
            </a:r>
            <a:r>
              <a:rPr lang="zh-CN" altLang="en-US" dirty="0">
                <a:solidFill>
                  <a:schemeClr val="tx1">
                    <a:lumMod val="75000"/>
                    <a:lumOff val="25000"/>
                  </a:schemeClr>
                </a:solidFill>
              </a:rPr>
              <a:t>年获得诺贝尔经济学奖。</a:t>
            </a:r>
            <a:endParaRPr lang="en-US" altLang="zh-CN" dirty="0">
              <a:solidFill>
                <a:schemeClr val="tx1">
                  <a:lumMod val="75000"/>
                  <a:lumOff val="25000"/>
                </a:schemeClr>
              </a:solidFill>
            </a:endParaRPr>
          </a:p>
          <a:p>
            <a:r>
              <a:rPr lang="zh-CN" altLang="en-US" b="1" u="sng" dirty="0">
                <a:solidFill>
                  <a:srgbClr val="FF0000"/>
                </a:solidFill>
              </a:rPr>
              <a:t>有效市场假说理论</a:t>
            </a:r>
            <a:r>
              <a:rPr lang="en-US" altLang="zh-CN" b="1" u="sng" dirty="0">
                <a:solidFill>
                  <a:srgbClr val="FF0000"/>
                </a:solidFill>
              </a:rPr>
              <a:t>-</a:t>
            </a:r>
            <a:r>
              <a:rPr lang="zh-CN" altLang="en-US" b="1" u="sng" dirty="0">
                <a:solidFill>
                  <a:srgbClr val="FF0000"/>
                </a:solidFill>
              </a:rPr>
              <a:t>在某些时候、某些过程、某些状态市场并不是非常有效的，这是量化投资理论存在的基础</a:t>
            </a:r>
            <a:endParaRPr lang="en-US" altLang="zh-CN" b="1" u="sng" dirty="0">
              <a:solidFill>
                <a:srgbClr val="FF0000"/>
              </a:solidFill>
            </a:endParaRPr>
          </a:p>
          <a:p>
            <a:r>
              <a:rPr lang="zh-CN" altLang="en-US" dirty="0">
                <a:solidFill>
                  <a:schemeClr val="tx1">
                    <a:lumMod val="75000"/>
                    <a:lumOff val="25000"/>
                  </a:schemeClr>
                </a:solidFill>
              </a:rPr>
              <a:t>一、弱式有效市场假说</a:t>
            </a:r>
            <a:r>
              <a:rPr lang="en-US" altLang="zh-CN" dirty="0">
                <a:solidFill>
                  <a:schemeClr val="tx1">
                    <a:lumMod val="75000"/>
                    <a:lumOff val="25000"/>
                  </a:schemeClr>
                </a:solidFill>
              </a:rPr>
              <a:t>(weak form efficiency)</a:t>
            </a:r>
          </a:p>
          <a:p>
            <a:r>
              <a:rPr lang="zh-CN" altLang="en-US" dirty="0">
                <a:solidFill>
                  <a:schemeClr val="tx1">
                    <a:lumMod val="75000"/>
                    <a:lumOff val="25000"/>
                  </a:schemeClr>
                </a:solidFill>
              </a:rPr>
              <a:t>二、半强式有效市场假说</a:t>
            </a:r>
            <a:r>
              <a:rPr lang="en-US" altLang="zh-CN" dirty="0">
                <a:solidFill>
                  <a:schemeClr val="tx1">
                    <a:lumMod val="75000"/>
                    <a:lumOff val="25000"/>
                  </a:schemeClr>
                </a:solidFill>
              </a:rPr>
              <a:t>(semi-strong form efficiency)</a:t>
            </a:r>
          </a:p>
          <a:p>
            <a:r>
              <a:rPr lang="zh-CN" altLang="en-US" dirty="0">
                <a:solidFill>
                  <a:schemeClr val="tx1">
                    <a:lumMod val="75000"/>
                    <a:lumOff val="25000"/>
                  </a:schemeClr>
                </a:solidFill>
              </a:rPr>
              <a:t>三、强式有效市场假说</a:t>
            </a:r>
            <a:r>
              <a:rPr lang="en-US" altLang="zh-CN" dirty="0">
                <a:solidFill>
                  <a:schemeClr val="tx1">
                    <a:lumMod val="75000"/>
                    <a:lumOff val="25000"/>
                  </a:schemeClr>
                </a:solidFill>
              </a:rPr>
              <a:t>(strong form efficiency market)</a:t>
            </a:r>
          </a:p>
        </p:txBody>
      </p:sp>
      <p:pic>
        <p:nvPicPr>
          <p:cNvPr id="44" name="图片 43">
            <a:extLst>
              <a:ext uri="{FF2B5EF4-FFF2-40B4-BE49-F238E27FC236}">
                <a16:creationId xmlns:a16="http://schemas.microsoft.com/office/drawing/2014/main" id="{91D44E24-3F28-49C5-B790-1B7D42CFF647}"/>
              </a:ext>
            </a:extLst>
          </p:cNvPr>
          <p:cNvPicPr>
            <a:picLocks noChangeAspect="1"/>
          </p:cNvPicPr>
          <p:nvPr/>
        </p:nvPicPr>
        <p:blipFill>
          <a:blip r:embed="rId3"/>
          <a:stretch>
            <a:fillRect/>
          </a:stretch>
        </p:blipFill>
        <p:spPr>
          <a:xfrm>
            <a:off x="7469857" y="330033"/>
            <a:ext cx="1062584" cy="1472514"/>
          </a:xfrm>
          <a:prstGeom prst="rect">
            <a:avLst/>
          </a:prstGeom>
        </p:spPr>
      </p:pic>
      <p:pic>
        <p:nvPicPr>
          <p:cNvPr id="16" name="图片 15">
            <a:extLst>
              <a:ext uri="{FF2B5EF4-FFF2-40B4-BE49-F238E27FC236}">
                <a16:creationId xmlns:a16="http://schemas.microsoft.com/office/drawing/2014/main" id="{6751EDDE-D66B-4148-9D1B-7701B29BDA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982" y="2589615"/>
            <a:ext cx="3408315" cy="1905000"/>
          </a:xfrm>
          <a:prstGeom prst="rect">
            <a:avLst/>
          </a:prstGeom>
        </p:spPr>
      </p:pic>
      <p:sp>
        <p:nvSpPr>
          <p:cNvPr id="39" name="TextBox 26">
            <a:extLst>
              <a:ext uri="{FF2B5EF4-FFF2-40B4-BE49-F238E27FC236}">
                <a16:creationId xmlns:a16="http://schemas.microsoft.com/office/drawing/2014/main" id="{0E0FC955-C17E-4E0A-A76E-C1B0EF4F139E}"/>
              </a:ext>
            </a:extLst>
          </p:cNvPr>
          <p:cNvSpPr txBox="1"/>
          <p:nvPr/>
        </p:nvSpPr>
        <p:spPr>
          <a:xfrm>
            <a:off x="1222978" y="4578627"/>
            <a:ext cx="1064603" cy="20364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有效市场假说</a:t>
            </a:r>
            <a:endParaRPr lang="en-US" altLang="zh-CN" dirty="0">
              <a:solidFill>
                <a:schemeClr val="tx1">
                  <a:lumMod val="75000"/>
                  <a:lumOff val="25000"/>
                </a:schemeClr>
              </a:solidFill>
            </a:endParaRPr>
          </a:p>
        </p:txBody>
      </p:sp>
      <p:sp>
        <p:nvSpPr>
          <p:cNvPr id="12" name="TextBox 33">
            <a:extLst>
              <a:ext uri="{FF2B5EF4-FFF2-40B4-BE49-F238E27FC236}">
                <a16:creationId xmlns:a16="http://schemas.microsoft.com/office/drawing/2014/main" id="{37D4A64F-FAE2-4F42-80C8-BEDCF24026F8}"/>
              </a:ext>
            </a:extLst>
          </p:cNvPr>
          <p:cNvSpPr txBox="1"/>
          <p:nvPr/>
        </p:nvSpPr>
        <p:spPr>
          <a:xfrm>
            <a:off x="4139952" y="2620746"/>
            <a:ext cx="1107996"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弱式有效市场</a:t>
            </a:r>
          </a:p>
        </p:txBody>
      </p:sp>
      <p:sp>
        <p:nvSpPr>
          <p:cNvPr id="13" name="TextBox 33">
            <a:extLst>
              <a:ext uri="{FF2B5EF4-FFF2-40B4-BE49-F238E27FC236}">
                <a16:creationId xmlns:a16="http://schemas.microsoft.com/office/drawing/2014/main" id="{48284DF1-4029-4545-90EA-8A2A38166C57}"/>
              </a:ext>
            </a:extLst>
          </p:cNvPr>
          <p:cNvSpPr txBox="1"/>
          <p:nvPr/>
        </p:nvSpPr>
        <p:spPr>
          <a:xfrm>
            <a:off x="4144159" y="3185026"/>
            <a:ext cx="1261884"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半强式有效市场</a:t>
            </a:r>
          </a:p>
        </p:txBody>
      </p:sp>
      <p:sp>
        <p:nvSpPr>
          <p:cNvPr id="15" name="TextBox 33">
            <a:extLst>
              <a:ext uri="{FF2B5EF4-FFF2-40B4-BE49-F238E27FC236}">
                <a16:creationId xmlns:a16="http://schemas.microsoft.com/office/drawing/2014/main" id="{F431AB1C-507B-4414-9588-658B2784A761}"/>
              </a:ext>
            </a:extLst>
          </p:cNvPr>
          <p:cNvSpPr txBox="1"/>
          <p:nvPr/>
        </p:nvSpPr>
        <p:spPr>
          <a:xfrm>
            <a:off x="4195684" y="3710988"/>
            <a:ext cx="1107996"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强式有效市场</a:t>
            </a:r>
          </a:p>
        </p:txBody>
      </p:sp>
      <p:sp>
        <p:nvSpPr>
          <p:cNvPr id="17" name="TextBox 33">
            <a:extLst>
              <a:ext uri="{FF2B5EF4-FFF2-40B4-BE49-F238E27FC236}">
                <a16:creationId xmlns:a16="http://schemas.microsoft.com/office/drawing/2014/main" id="{3021FC1A-B223-421D-91BE-EAAD7BD4D55D}"/>
              </a:ext>
            </a:extLst>
          </p:cNvPr>
          <p:cNvSpPr txBox="1"/>
          <p:nvPr/>
        </p:nvSpPr>
        <p:spPr>
          <a:xfrm>
            <a:off x="7491623" y="2605649"/>
            <a:ext cx="1107996"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弱式</a:t>
            </a:r>
            <a:r>
              <a:rPr lang="zh-CN" altLang="en-US" sz="1200" b="1" dirty="0">
                <a:solidFill>
                  <a:srgbClr val="FF0000"/>
                </a:solidFill>
                <a:latin typeface="微软雅黑" panose="020B0503020204020204" pitchFamily="34" charset="-122"/>
                <a:ea typeface="微软雅黑" panose="020B0503020204020204" pitchFamily="34" charset="-122"/>
              </a:rPr>
              <a:t>无效</a:t>
            </a:r>
            <a:r>
              <a:rPr lang="zh-CN" altLang="en-US" sz="1200" b="1" dirty="0">
                <a:solidFill>
                  <a:schemeClr val="accent1"/>
                </a:solidFill>
                <a:latin typeface="微软雅黑" panose="020B0503020204020204" pitchFamily="34" charset="-122"/>
                <a:ea typeface="微软雅黑" panose="020B0503020204020204" pitchFamily="34" charset="-122"/>
              </a:rPr>
              <a:t>市场</a:t>
            </a:r>
          </a:p>
        </p:txBody>
      </p:sp>
      <p:sp>
        <p:nvSpPr>
          <p:cNvPr id="18" name="TextBox 33">
            <a:extLst>
              <a:ext uri="{FF2B5EF4-FFF2-40B4-BE49-F238E27FC236}">
                <a16:creationId xmlns:a16="http://schemas.microsoft.com/office/drawing/2014/main" id="{196C4366-7A55-4F27-8BAA-533BA3075578}"/>
              </a:ext>
            </a:extLst>
          </p:cNvPr>
          <p:cNvSpPr txBox="1"/>
          <p:nvPr/>
        </p:nvSpPr>
        <p:spPr>
          <a:xfrm>
            <a:off x="7469976" y="3191097"/>
            <a:ext cx="1261884"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半强式</a:t>
            </a:r>
            <a:r>
              <a:rPr lang="zh-CN" altLang="en-US" sz="1200" b="1" dirty="0">
                <a:solidFill>
                  <a:srgbClr val="FF0000"/>
                </a:solidFill>
                <a:latin typeface="微软雅黑" panose="020B0503020204020204" pitchFamily="34" charset="-122"/>
                <a:ea typeface="微软雅黑" panose="020B0503020204020204" pitchFamily="34" charset="-122"/>
              </a:rPr>
              <a:t>无效</a:t>
            </a:r>
            <a:r>
              <a:rPr lang="zh-CN" altLang="en-US" sz="1200" b="1" dirty="0">
                <a:solidFill>
                  <a:schemeClr val="accent1"/>
                </a:solidFill>
                <a:latin typeface="微软雅黑" panose="020B0503020204020204" pitchFamily="34" charset="-122"/>
                <a:ea typeface="微软雅黑" panose="020B0503020204020204" pitchFamily="34" charset="-122"/>
              </a:rPr>
              <a:t>市场</a:t>
            </a:r>
          </a:p>
        </p:txBody>
      </p:sp>
      <p:sp>
        <p:nvSpPr>
          <p:cNvPr id="19" name="TextBox 33">
            <a:extLst>
              <a:ext uri="{FF2B5EF4-FFF2-40B4-BE49-F238E27FC236}">
                <a16:creationId xmlns:a16="http://schemas.microsoft.com/office/drawing/2014/main" id="{36D78631-7306-499E-9568-14C3724D386C}"/>
              </a:ext>
            </a:extLst>
          </p:cNvPr>
          <p:cNvSpPr txBox="1"/>
          <p:nvPr/>
        </p:nvSpPr>
        <p:spPr>
          <a:xfrm>
            <a:off x="7491623" y="3710987"/>
            <a:ext cx="1107996" cy="276999"/>
          </a:xfrm>
          <a:prstGeom prst="rect">
            <a:avLst/>
          </a:prstGeom>
          <a:noFill/>
        </p:spPr>
        <p:txBody>
          <a:bodyPr wrap="non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强式</a:t>
            </a:r>
            <a:r>
              <a:rPr lang="zh-CN" altLang="en-US" sz="1200" b="1" dirty="0">
                <a:solidFill>
                  <a:srgbClr val="FF0000"/>
                </a:solidFill>
                <a:latin typeface="微软雅黑" panose="020B0503020204020204" pitchFamily="34" charset="-122"/>
                <a:ea typeface="微软雅黑" panose="020B0503020204020204" pitchFamily="34" charset="-122"/>
              </a:rPr>
              <a:t>无效</a:t>
            </a:r>
            <a:r>
              <a:rPr lang="zh-CN" altLang="en-US" sz="1200" b="1" dirty="0">
                <a:solidFill>
                  <a:schemeClr val="accent1"/>
                </a:solidFill>
                <a:latin typeface="微软雅黑" panose="020B0503020204020204" pitchFamily="34" charset="-122"/>
                <a:ea typeface="微软雅黑" panose="020B0503020204020204" pitchFamily="34" charset="-122"/>
              </a:rPr>
              <a:t>市场</a:t>
            </a:r>
          </a:p>
        </p:txBody>
      </p:sp>
      <p:cxnSp>
        <p:nvCxnSpPr>
          <p:cNvPr id="20" name="直接连接符 19">
            <a:extLst>
              <a:ext uri="{FF2B5EF4-FFF2-40B4-BE49-F238E27FC236}">
                <a16:creationId xmlns:a16="http://schemas.microsoft.com/office/drawing/2014/main" id="{BA953D09-9A07-43BA-95F2-7B1C420908CC}"/>
              </a:ext>
            </a:extLst>
          </p:cNvPr>
          <p:cNvCxnSpPr/>
          <p:nvPr/>
        </p:nvCxnSpPr>
        <p:spPr>
          <a:xfrm>
            <a:off x="5968952" y="2487006"/>
            <a:ext cx="1" cy="2041047"/>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33">
            <a:extLst>
              <a:ext uri="{FF2B5EF4-FFF2-40B4-BE49-F238E27FC236}">
                <a16:creationId xmlns:a16="http://schemas.microsoft.com/office/drawing/2014/main" id="{AC08AEE8-EA1F-48C9-9A28-BDD4F87052E2}"/>
              </a:ext>
            </a:extLst>
          </p:cNvPr>
          <p:cNvSpPr txBox="1"/>
          <p:nvPr/>
        </p:nvSpPr>
        <p:spPr>
          <a:xfrm>
            <a:off x="6019545" y="2656592"/>
            <a:ext cx="800219" cy="276999"/>
          </a:xfrm>
          <a:prstGeom prst="rect">
            <a:avLst/>
          </a:prstGeom>
          <a:noFill/>
        </p:spPr>
        <p:txBody>
          <a:bodyPr wrap="none" rtlCol="0">
            <a:spAutoFit/>
          </a:bodyPr>
          <a:lstStyle/>
          <a:p>
            <a:pPr algn="ctr"/>
            <a:r>
              <a:rPr lang="zh-CN" altLang="en-US" sz="1200" b="1" dirty="0">
                <a:latin typeface="微软雅黑" panose="020B0503020204020204" pitchFamily="34" charset="-122"/>
                <a:ea typeface="微软雅黑" panose="020B0503020204020204" pitchFamily="34" charset="-122"/>
              </a:rPr>
              <a:t>技术分析</a:t>
            </a:r>
          </a:p>
        </p:txBody>
      </p:sp>
      <p:sp>
        <p:nvSpPr>
          <p:cNvPr id="22" name="TextBox 33">
            <a:extLst>
              <a:ext uri="{FF2B5EF4-FFF2-40B4-BE49-F238E27FC236}">
                <a16:creationId xmlns:a16="http://schemas.microsoft.com/office/drawing/2014/main" id="{8A7ABBB2-E1A1-45DD-A453-22ED5A826891}"/>
              </a:ext>
            </a:extLst>
          </p:cNvPr>
          <p:cNvSpPr txBox="1"/>
          <p:nvPr/>
        </p:nvSpPr>
        <p:spPr>
          <a:xfrm>
            <a:off x="5963214" y="3269007"/>
            <a:ext cx="954107" cy="276999"/>
          </a:xfrm>
          <a:prstGeom prst="rect">
            <a:avLst/>
          </a:prstGeom>
          <a:noFill/>
        </p:spPr>
        <p:txBody>
          <a:bodyPr wrap="none" rtlCol="0">
            <a:spAutoFit/>
          </a:bodyPr>
          <a:lstStyle/>
          <a:p>
            <a:pPr algn="ctr"/>
            <a:r>
              <a:rPr lang="zh-CN" altLang="en-US" sz="1200" b="1" dirty="0">
                <a:latin typeface="微软雅黑" panose="020B0503020204020204" pitchFamily="34" charset="-122"/>
                <a:ea typeface="微软雅黑" panose="020B0503020204020204" pitchFamily="34" charset="-122"/>
              </a:rPr>
              <a:t>基本面分析</a:t>
            </a:r>
          </a:p>
        </p:txBody>
      </p:sp>
      <p:sp>
        <p:nvSpPr>
          <p:cNvPr id="23" name="TextBox 33">
            <a:extLst>
              <a:ext uri="{FF2B5EF4-FFF2-40B4-BE49-F238E27FC236}">
                <a16:creationId xmlns:a16="http://schemas.microsoft.com/office/drawing/2014/main" id="{8106C2AE-914B-47C2-B099-7C5C6DC5DBDB}"/>
              </a:ext>
            </a:extLst>
          </p:cNvPr>
          <p:cNvSpPr txBox="1"/>
          <p:nvPr/>
        </p:nvSpPr>
        <p:spPr>
          <a:xfrm>
            <a:off x="6040157" y="3814895"/>
            <a:ext cx="800219" cy="276999"/>
          </a:xfrm>
          <a:prstGeom prst="rect">
            <a:avLst/>
          </a:prstGeom>
          <a:noFill/>
        </p:spPr>
        <p:txBody>
          <a:bodyPr wrap="none" rtlCol="0">
            <a:spAutoFit/>
          </a:bodyPr>
          <a:lstStyle/>
          <a:p>
            <a:pPr algn="ctr"/>
            <a:r>
              <a:rPr lang="zh-CN" altLang="en-US" sz="1200" b="1" dirty="0">
                <a:latin typeface="微软雅黑" panose="020B0503020204020204" pitchFamily="34" charset="-122"/>
                <a:ea typeface="微软雅黑" panose="020B0503020204020204" pitchFamily="34" charset="-122"/>
              </a:rPr>
              <a:t>内幕消息</a:t>
            </a:r>
          </a:p>
        </p:txBody>
      </p:sp>
      <p:sp>
        <p:nvSpPr>
          <p:cNvPr id="24" name="TextBox 33">
            <a:extLst>
              <a:ext uri="{FF2B5EF4-FFF2-40B4-BE49-F238E27FC236}">
                <a16:creationId xmlns:a16="http://schemas.microsoft.com/office/drawing/2014/main" id="{5D51214A-7A34-4975-AAFB-2EA660E84C9B}"/>
              </a:ext>
            </a:extLst>
          </p:cNvPr>
          <p:cNvSpPr txBox="1"/>
          <p:nvPr/>
        </p:nvSpPr>
        <p:spPr>
          <a:xfrm>
            <a:off x="6964020" y="3705546"/>
            <a:ext cx="492443" cy="276999"/>
          </a:xfrm>
          <a:prstGeom prst="rect">
            <a:avLst/>
          </a:prstGeom>
          <a:noFill/>
        </p:spPr>
        <p:txBody>
          <a:bodyPr wrap="none" rtlCol="0">
            <a:spAutoFit/>
          </a:bodyPr>
          <a:lstStyle/>
          <a:p>
            <a:pPr algn="ctr"/>
            <a:r>
              <a:rPr lang="zh-CN" altLang="en-US" sz="1200" b="1" dirty="0">
                <a:solidFill>
                  <a:srgbClr val="7030A0"/>
                </a:solidFill>
                <a:latin typeface="微软雅黑" panose="020B0503020204020204" pitchFamily="34" charset="-122"/>
                <a:ea typeface="微软雅黑" panose="020B0503020204020204" pitchFamily="34" charset="-122"/>
              </a:rPr>
              <a:t>成立</a:t>
            </a:r>
          </a:p>
        </p:txBody>
      </p:sp>
      <p:sp>
        <p:nvSpPr>
          <p:cNvPr id="25" name="TextBox 33">
            <a:extLst>
              <a:ext uri="{FF2B5EF4-FFF2-40B4-BE49-F238E27FC236}">
                <a16:creationId xmlns:a16="http://schemas.microsoft.com/office/drawing/2014/main" id="{644DAAC9-FA73-4378-81CC-9FDB52B6E120}"/>
              </a:ext>
            </a:extLst>
          </p:cNvPr>
          <p:cNvSpPr txBox="1"/>
          <p:nvPr/>
        </p:nvSpPr>
        <p:spPr>
          <a:xfrm>
            <a:off x="6964020" y="3185026"/>
            <a:ext cx="492443" cy="276999"/>
          </a:xfrm>
          <a:prstGeom prst="rect">
            <a:avLst/>
          </a:prstGeom>
          <a:noFill/>
        </p:spPr>
        <p:txBody>
          <a:bodyPr wrap="none" rtlCol="0">
            <a:spAutoFit/>
          </a:bodyPr>
          <a:lstStyle/>
          <a:p>
            <a:pPr algn="ctr"/>
            <a:r>
              <a:rPr lang="zh-CN" altLang="en-US" sz="1200" b="1" dirty="0">
                <a:solidFill>
                  <a:srgbClr val="7030A0"/>
                </a:solidFill>
                <a:latin typeface="微软雅黑" panose="020B0503020204020204" pitchFamily="34" charset="-122"/>
                <a:ea typeface="微软雅黑" panose="020B0503020204020204" pitchFamily="34" charset="-122"/>
              </a:rPr>
              <a:t>成立</a:t>
            </a:r>
          </a:p>
        </p:txBody>
      </p:sp>
      <p:sp>
        <p:nvSpPr>
          <p:cNvPr id="26" name="TextBox 33">
            <a:extLst>
              <a:ext uri="{FF2B5EF4-FFF2-40B4-BE49-F238E27FC236}">
                <a16:creationId xmlns:a16="http://schemas.microsoft.com/office/drawing/2014/main" id="{EF6AD2D4-4691-4CF1-AA33-8524FE87E7F6}"/>
              </a:ext>
            </a:extLst>
          </p:cNvPr>
          <p:cNvSpPr txBox="1"/>
          <p:nvPr/>
        </p:nvSpPr>
        <p:spPr>
          <a:xfrm>
            <a:off x="6977533" y="2605649"/>
            <a:ext cx="492443" cy="276999"/>
          </a:xfrm>
          <a:prstGeom prst="rect">
            <a:avLst/>
          </a:prstGeom>
          <a:noFill/>
        </p:spPr>
        <p:txBody>
          <a:bodyPr wrap="none" rtlCol="0">
            <a:spAutoFit/>
          </a:bodyPr>
          <a:lstStyle/>
          <a:p>
            <a:pPr algn="ctr"/>
            <a:r>
              <a:rPr lang="zh-CN" altLang="en-US" sz="1200" b="1" dirty="0">
                <a:solidFill>
                  <a:srgbClr val="7030A0"/>
                </a:solidFill>
                <a:latin typeface="微软雅黑" panose="020B0503020204020204" pitchFamily="34" charset="-122"/>
                <a:ea typeface="微软雅黑" panose="020B0503020204020204" pitchFamily="34" charset="-122"/>
              </a:rPr>
              <a:t>成立</a:t>
            </a:r>
          </a:p>
        </p:txBody>
      </p:sp>
      <p:sp>
        <p:nvSpPr>
          <p:cNvPr id="27" name="TextBox 33">
            <a:extLst>
              <a:ext uri="{FF2B5EF4-FFF2-40B4-BE49-F238E27FC236}">
                <a16:creationId xmlns:a16="http://schemas.microsoft.com/office/drawing/2014/main" id="{8421862B-9819-4F9F-8D22-3F9151F417C7}"/>
              </a:ext>
            </a:extLst>
          </p:cNvPr>
          <p:cNvSpPr txBox="1"/>
          <p:nvPr/>
        </p:nvSpPr>
        <p:spPr>
          <a:xfrm>
            <a:off x="5314811" y="2613967"/>
            <a:ext cx="646331" cy="276999"/>
          </a:xfrm>
          <a:prstGeom prst="rect">
            <a:avLst/>
          </a:prstGeom>
          <a:noFill/>
        </p:spPr>
        <p:txBody>
          <a:bodyPr wrap="none" rtlCol="0">
            <a:spAutoFit/>
          </a:bodyPr>
          <a:lstStyle/>
          <a:p>
            <a:pPr algn="ctr"/>
            <a:r>
              <a:rPr lang="zh-CN" altLang="en-US" sz="1200" b="1" dirty="0">
                <a:solidFill>
                  <a:srgbClr val="7030A0"/>
                </a:solidFill>
                <a:latin typeface="微软雅黑" panose="020B0503020204020204" pitchFamily="34" charset="-122"/>
                <a:ea typeface="微软雅黑" panose="020B0503020204020204" pitchFamily="34" charset="-122"/>
              </a:rPr>
              <a:t>不成立</a:t>
            </a:r>
          </a:p>
        </p:txBody>
      </p:sp>
      <p:sp>
        <p:nvSpPr>
          <p:cNvPr id="29" name="TextBox 33">
            <a:extLst>
              <a:ext uri="{FF2B5EF4-FFF2-40B4-BE49-F238E27FC236}">
                <a16:creationId xmlns:a16="http://schemas.microsoft.com/office/drawing/2014/main" id="{EE94E21C-E40C-4496-BA84-A4BB7CD453BE}"/>
              </a:ext>
            </a:extLst>
          </p:cNvPr>
          <p:cNvSpPr txBox="1"/>
          <p:nvPr/>
        </p:nvSpPr>
        <p:spPr>
          <a:xfrm>
            <a:off x="5314811" y="3170350"/>
            <a:ext cx="646331" cy="276999"/>
          </a:xfrm>
          <a:prstGeom prst="rect">
            <a:avLst/>
          </a:prstGeom>
          <a:noFill/>
        </p:spPr>
        <p:txBody>
          <a:bodyPr wrap="none" rtlCol="0">
            <a:spAutoFit/>
          </a:bodyPr>
          <a:lstStyle/>
          <a:p>
            <a:pPr algn="ctr"/>
            <a:r>
              <a:rPr lang="zh-CN" altLang="en-US" sz="1200" b="1" dirty="0">
                <a:solidFill>
                  <a:srgbClr val="7030A0"/>
                </a:solidFill>
                <a:latin typeface="微软雅黑" panose="020B0503020204020204" pitchFamily="34" charset="-122"/>
                <a:ea typeface="微软雅黑" panose="020B0503020204020204" pitchFamily="34" charset="-122"/>
              </a:rPr>
              <a:t>不成立</a:t>
            </a:r>
          </a:p>
        </p:txBody>
      </p:sp>
      <p:sp>
        <p:nvSpPr>
          <p:cNvPr id="30" name="TextBox 33">
            <a:extLst>
              <a:ext uri="{FF2B5EF4-FFF2-40B4-BE49-F238E27FC236}">
                <a16:creationId xmlns:a16="http://schemas.microsoft.com/office/drawing/2014/main" id="{69289589-12AE-4FED-96FE-DA1ACF10289D}"/>
              </a:ext>
            </a:extLst>
          </p:cNvPr>
          <p:cNvSpPr txBox="1"/>
          <p:nvPr/>
        </p:nvSpPr>
        <p:spPr>
          <a:xfrm>
            <a:off x="5314499" y="3709655"/>
            <a:ext cx="646331" cy="276999"/>
          </a:xfrm>
          <a:prstGeom prst="rect">
            <a:avLst/>
          </a:prstGeom>
          <a:noFill/>
        </p:spPr>
        <p:txBody>
          <a:bodyPr wrap="none" rtlCol="0">
            <a:spAutoFit/>
          </a:bodyPr>
          <a:lstStyle/>
          <a:p>
            <a:pPr algn="ctr"/>
            <a:r>
              <a:rPr lang="zh-CN" altLang="en-US" sz="1200" b="1" dirty="0">
                <a:solidFill>
                  <a:srgbClr val="7030A0"/>
                </a:solidFill>
                <a:latin typeface="微软雅黑" panose="020B0503020204020204" pitchFamily="34" charset="-122"/>
                <a:ea typeface="微软雅黑" panose="020B0503020204020204" pitchFamily="34" charset="-122"/>
              </a:rPr>
              <a:t>不成立</a:t>
            </a:r>
          </a:p>
        </p:txBody>
      </p:sp>
      <p:sp>
        <p:nvSpPr>
          <p:cNvPr id="31" name="TextBox 33">
            <a:extLst>
              <a:ext uri="{FF2B5EF4-FFF2-40B4-BE49-F238E27FC236}">
                <a16:creationId xmlns:a16="http://schemas.microsoft.com/office/drawing/2014/main" id="{2FA74F0B-67F4-4D6F-A6BB-9EA735384934}"/>
              </a:ext>
            </a:extLst>
          </p:cNvPr>
          <p:cNvSpPr txBox="1"/>
          <p:nvPr/>
        </p:nvSpPr>
        <p:spPr>
          <a:xfrm>
            <a:off x="7717823" y="2809680"/>
            <a:ext cx="1107996" cy="276999"/>
          </a:xfrm>
          <a:prstGeom prst="rect">
            <a:avLst/>
          </a:prstGeom>
          <a:noFill/>
        </p:spPr>
        <p:txBody>
          <a:bodyPr wrap="none" rtlCol="0">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获得超额收益</a:t>
            </a:r>
          </a:p>
        </p:txBody>
      </p:sp>
      <p:sp>
        <p:nvSpPr>
          <p:cNvPr id="32" name="TextBox 33">
            <a:extLst>
              <a:ext uri="{FF2B5EF4-FFF2-40B4-BE49-F238E27FC236}">
                <a16:creationId xmlns:a16="http://schemas.microsoft.com/office/drawing/2014/main" id="{4CDD399C-4012-4A74-9F91-7337D481CD4A}"/>
              </a:ext>
            </a:extLst>
          </p:cNvPr>
          <p:cNvSpPr txBox="1"/>
          <p:nvPr/>
        </p:nvSpPr>
        <p:spPr>
          <a:xfrm>
            <a:off x="7717823" y="3390601"/>
            <a:ext cx="1107996" cy="276999"/>
          </a:xfrm>
          <a:prstGeom prst="rect">
            <a:avLst/>
          </a:prstGeom>
          <a:noFill/>
        </p:spPr>
        <p:txBody>
          <a:bodyPr wrap="none" rtlCol="0">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获得超额收益</a:t>
            </a:r>
          </a:p>
        </p:txBody>
      </p:sp>
      <p:sp>
        <p:nvSpPr>
          <p:cNvPr id="33" name="TextBox 33">
            <a:extLst>
              <a:ext uri="{FF2B5EF4-FFF2-40B4-BE49-F238E27FC236}">
                <a16:creationId xmlns:a16="http://schemas.microsoft.com/office/drawing/2014/main" id="{95432119-0BE1-4A71-9446-BAE2B565C3FC}"/>
              </a:ext>
            </a:extLst>
          </p:cNvPr>
          <p:cNvSpPr txBox="1"/>
          <p:nvPr/>
        </p:nvSpPr>
        <p:spPr>
          <a:xfrm>
            <a:off x="7718933" y="3900049"/>
            <a:ext cx="1107996" cy="276999"/>
          </a:xfrm>
          <a:prstGeom prst="rect">
            <a:avLst/>
          </a:prstGeom>
          <a:noFill/>
        </p:spPr>
        <p:txBody>
          <a:bodyPr wrap="none" rtlCol="0">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获得超额收益</a:t>
            </a:r>
          </a:p>
        </p:txBody>
      </p:sp>
      <p:sp>
        <p:nvSpPr>
          <p:cNvPr id="34" name="TextBox 33">
            <a:extLst>
              <a:ext uri="{FF2B5EF4-FFF2-40B4-BE49-F238E27FC236}">
                <a16:creationId xmlns:a16="http://schemas.microsoft.com/office/drawing/2014/main" id="{D95C924D-F920-499D-9D84-B13E3953B8EF}"/>
              </a:ext>
            </a:extLst>
          </p:cNvPr>
          <p:cNvSpPr txBox="1"/>
          <p:nvPr/>
        </p:nvSpPr>
        <p:spPr>
          <a:xfrm>
            <a:off x="3905326" y="2823259"/>
            <a:ext cx="1415773" cy="276999"/>
          </a:xfrm>
          <a:prstGeom prst="rect">
            <a:avLst/>
          </a:prstGeom>
          <a:noFill/>
        </p:spPr>
        <p:txBody>
          <a:bodyPr wrap="none" rtlCol="0">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无法获得超额收益</a:t>
            </a:r>
          </a:p>
        </p:txBody>
      </p:sp>
      <p:sp>
        <p:nvSpPr>
          <p:cNvPr id="40" name="TextBox 33">
            <a:extLst>
              <a:ext uri="{FF2B5EF4-FFF2-40B4-BE49-F238E27FC236}">
                <a16:creationId xmlns:a16="http://schemas.microsoft.com/office/drawing/2014/main" id="{0408F74B-1E85-4687-B6C7-07F0521BE285}"/>
              </a:ext>
            </a:extLst>
          </p:cNvPr>
          <p:cNvSpPr txBox="1"/>
          <p:nvPr/>
        </p:nvSpPr>
        <p:spPr>
          <a:xfrm>
            <a:off x="3912090" y="3378091"/>
            <a:ext cx="1415773" cy="276999"/>
          </a:xfrm>
          <a:prstGeom prst="rect">
            <a:avLst/>
          </a:prstGeom>
          <a:noFill/>
        </p:spPr>
        <p:txBody>
          <a:bodyPr wrap="none" rtlCol="0">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无法获得超额收益</a:t>
            </a:r>
          </a:p>
        </p:txBody>
      </p:sp>
      <p:sp>
        <p:nvSpPr>
          <p:cNvPr id="41" name="TextBox 33">
            <a:extLst>
              <a:ext uri="{FF2B5EF4-FFF2-40B4-BE49-F238E27FC236}">
                <a16:creationId xmlns:a16="http://schemas.microsoft.com/office/drawing/2014/main" id="{E1B21F5D-4D34-47F9-A308-CA0EFEE2D3BF}"/>
              </a:ext>
            </a:extLst>
          </p:cNvPr>
          <p:cNvSpPr txBox="1"/>
          <p:nvPr/>
        </p:nvSpPr>
        <p:spPr>
          <a:xfrm>
            <a:off x="3925353" y="3919580"/>
            <a:ext cx="1415773" cy="276999"/>
          </a:xfrm>
          <a:prstGeom prst="rect">
            <a:avLst/>
          </a:prstGeom>
          <a:noFill/>
        </p:spPr>
        <p:txBody>
          <a:bodyPr wrap="none" rtlCol="0">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无法获得超额收益</a:t>
            </a:r>
          </a:p>
        </p:txBody>
      </p:sp>
      <p:cxnSp>
        <p:nvCxnSpPr>
          <p:cNvPr id="43" name="直接连接符 42">
            <a:extLst>
              <a:ext uri="{FF2B5EF4-FFF2-40B4-BE49-F238E27FC236}">
                <a16:creationId xmlns:a16="http://schemas.microsoft.com/office/drawing/2014/main" id="{4B5265BE-D793-44B7-B4EF-5CB2147EDA95}"/>
              </a:ext>
            </a:extLst>
          </p:cNvPr>
          <p:cNvCxnSpPr/>
          <p:nvPr/>
        </p:nvCxnSpPr>
        <p:spPr>
          <a:xfrm>
            <a:off x="6890576" y="2487006"/>
            <a:ext cx="1" cy="2041047"/>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接箭头连接符 3">
            <a:extLst>
              <a:ext uri="{FF2B5EF4-FFF2-40B4-BE49-F238E27FC236}">
                <a16:creationId xmlns:a16="http://schemas.microsoft.com/office/drawing/2014/main" id="{FFFD2B39-8223-4AB0-B35A-3E636C2575EA}"/>
              </a:ext>
            </a:extLst>
          </p:cNvPr>
          <p:cNvCxnSpPr/>
          <p:nvPr/>
        </p:nvCxnSpPr>
        <p:spPr>
          <a:xfrm flipH="1">
            <a:off x="4198232" y="3092749"/>
            <a:ext cx="2126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000068A-E7AB-443E-8595-E4CC52388ED5}"/>
              </a:ext>
            </a:extLst>
          </p:cNvPr>
          <p:cNvCxnSpPr/>
          <p:nvPr/>
        </p:nvCxnSpPr>
        <p:spPr>
          <a:xfrm flipH="1">
            <a:off x="4198232" y="3644664"/>
            <a:ext cx="2126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35EB7E27-CDD9-4C38-9731-008100D92E85}"/>
              </a:ext>
            </a:extLst>
          </p:cNvPr>
          <p:cNvCxnSpPr/>
          <p:nvPr/>
        </p:nvCxnSpPr>
        <p:spPr>
          <a:xfrm flipH="1">
            <a:off x="4184719" y="4201928"/>
            <a:ext cx="2126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35E7CD2-E55E-4D9D-A6C8-EC1575151D7F}"/>
              </a:ext>
            </a:extLst>
          </p:cNvPr>
          <p:cNvCxnSpPr>
            <a:cxnSpLocks/>
          </p:cNvCxnSpPr>
          <p:nvPr/>
        </p:nvCxnSpPr>
        <p:spPr>
          <a:xfrm>
            <a:off x="6324690" y="3092749"/>
            <a:ext cx="2274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6E4BCFA9-85CF-472D-AD84-3B567A6B2ECA}"/>
              </a:ext>
            </a:extLst>
          </p:cNvPr>
          <p:cNvCxnSpPr>
            <a:cxnSpLocks/>
          </p:cNvCxnSpPr>
          <p:nvPr/>
        </p:nvCxnSpPr>
        <p:spPr>
          <a:xfrm>
            <a:off x="6311177" y="3642888"/>
            <a:ext cx="2274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20C0A3E-130B-4D88-B447-060A58ED73A6}"/>
              </a:ext>
            </a:extLst>
          </p:cNvPr>
          <p:cNvCxnSpPr>
            <a:cxnSpLocks/>
          </p:cNvCxnSpPr>
          <p:nvPr/>
        </p:nvCxnSpPr>
        <p:spPr>
          <a:xfrm>
            <a:off x="6311176" y="4205749"/>
            <a:ext cx="2274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26">
            <a:extLst>
              <a:ext uri="{FF2B5EF4-FFF2-40B4-BE49-F238E27FC236}">
                <a16:creationId xmlns:a16="http://schemas.microsoft.com/office/drawing/2014/main" id="{B3443FD5-38D2-4634-AEBA-FFB76CEA6F3A}"/>
              </a:ext>
            </a:extLst>
          </p:cNvPr>
          <p:cNvSpPr txBox="1"/>
          <p:nvPr/>
        </p:nvSpPr>
        <p:spPr>
          <a:xfrm>
            <a:off x="6101923" y="4518506"/>
            <a:ext cx="1064603" cy="20364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检验方式</a:t>
            </a:r>
            <a:endParaRPr lang="en-US" altLang="zh-CN" dirty="0">
              <a:solidFill>
                <a:schemeClr val="tx1">
                  <a:lumMod val="75000"/>
                  <a:lumOff val="25000"/>
                </a:schemeClr>
              </a:solidFill>
            </a:endParaRPr>
          </a:p>
        </p:txBody>
      </p:sp>
      <p:sp>
        <p:nvSpPr>
          <p:cNvPr id="48" name="燕尾形箭头 30">
            <a:extLst>
              <a:ext uri="{FF2B5EF4-FFF2-40B4-BE49-F238E27FC236}">
                <a16:creationId xmlns:a16="http://schemas.microsoft.com/office/drawing/2014/main" id="{03ED254A-CC38-49C9-90D4-563FDC33FDAE}"/>
              </a:ext>
            </a:extLst>
          </p:cNvPr>
          <p:cNvSpPr/>
          <p:nvPr/>
        </p:nvSpPr>
        <p:spPr>
          <a:xfrm>
            <a:off x="323528" y="562795"/>
            <a:ext cx="1152128" cy="2286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nvGrpSpPr>
          <p:cNvPr id="49" name="组合 48">
            <a:extLst>
              <a:ext uri="{FF2B5EF4-FFF2-40B4-BE49-F238E27FC236}">
                <a16:creationId xmlns:a16="http://schemas.microsoft.com/office/drawing/2014/main" id="{4C2B34D3-412F-41D4-9E7F-6DD1C04C740A}"/>
              </a:ext>
            </a:extLst>
          </p:cNvPr>
          <p:cNvGrpSpPr/>
          <p:nvPr/>
        </p:nvGrpSpPr>
        <p:grpSpPr>
          <a:xfrm>
            <a:off x="445547" y="277956"/>
            <a:ext cx="814083" cy="814084"/>
            <a:chOff x="1278794" y="3334906"/>
            <a:chExt cx="914014" cy="914014"/>
          </a:xfrm>
        </p:grpSpPr>
        <p:grpSp>
          <p:nvGrpSpPr>
            <p:cNvPr id="50" name="组合 49">
              <a:extLst>
                <a:ext uri="{FF2B5EF4-FFF2-40B4-BE49-F238E27FC236}">
                  <a16:creationId xmlns:a16="http://schemas.microsoft.com/office/drawing/2014/main" id="{9E66CB44-8894-4044-A2A0-854713C88951}"/>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5" name="同心圆 34">
                <a:extLst>
                  <a:ext uri="{FF2B5EF4-FFF2-40B4-BE49-F238E27FC236}">
                    <a16:creationId xmlns:a16="http://schemas.microsoft.com/office/drawing/2014/main" id="{1E0B483E-0026-418F-9067-00BEA4F833D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56" name="椭圆 55">
                <a:extLst>
                  <a:ext uri="{FF2B5EF4-FFF2-40B4-BE49-F238E27FC236}">
                    <a16:creationId xmlns:a16="http://schemas.microsoft.com/office/drawing/2014/main" id="{3EFF867E-2BBD-468A-ACDC-436E2EE63352}"/>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51" name="TextBox 33">
              <a:extLst>
                <a:ext uri="{FF2B5EF4-FFF2-40B4-BE49-F238E27FC236}">
                  <a16:creationId xmlns:a16="http://schemas.microsoft.com/office/drawing/2014/main" id="{8EB6091A-1081-4D6B-9A94-90E1B7EEF751}"/>
                </a:ext>
              </a:extLst>
            </p:cNvPr>
            <p:cNvSpPr txBox="1"/>
            <p:nvPr/>
          </p:nvSpPr>
          <p:spPr>
            <a:xfrm>
              <a:off x="1283775" y="3633960"/>
              <a:ext cx="898448" cy="311001"/>
            </a:xfrm>
            <a:prstGeom prst="rect">
              <a:avLst/>
            </a:prstGeom>
            <a:noFill/>
          </p:spPr>
          <p:txBody>
            <a:bodyPr wrap="none" rtlCol="0">
              <a:spAutoFit/>
            </a:bodyPr>
            <a:lstStyle/>
            <a:p>
              <a:pPr algn="ctr"/>
              <a:r>
                <a:rPr lang="zh-CN" altLang="en-US" sz="1200" b="1" dirty="0">
                  <a:solidFill>
                    <a:schemeClr val="accent2"/>
                  </a:solidFill>
                  <a:latin typeface="微软雅黑" panose="020B0503020204020204" pitchFamily="34" charset="-122"/>
                  <a:ea typeface="微软雅黑" panose="020B0503020204020204" pitchFamily="34" charset="-122"/>
                </a:rPr>
                <a:t>市场假说</a:t>
              </a:r>
            </a:p>
          </p:txBody>
        </p:sp>
      </p:grpSp>
      <p:sp>
        <p:nvSpPr>
          <p:cNvPr id="57" name="椭圆 56">
            <a:extLst>
              <a:ext uri="{FF2B5EF4-FFF2-40B4-BE49-F238E27FC236}">
                <a16:creationId xmlns:a16="http://schemas.microsoft.com/office/drawing/2014/main" id="{EE4863B1-D8F1-4B4C-B802-CE99015CB673}"/>
              </a:ext>
            </a:extLst>
          </p:cNvPr>
          <p:cNvSpPr/>
          <p:nvPr/>
        </p:nvSpPr>
        <p:spPr>
          <a:xfrm>
            <a:off x="415278" y="132210"/>
            <a:ext cx="400667" cy="400667"/>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Tree>
    <p:extLst>
      <p:ext uri="{BB962C8B-B14F-4D97-AF65-F5344CB8AC3E}">
        <p14:creationId xmlns:p14="http://schemas.microsoft.com/office/powerpoint/2010/main" val="41837770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Horizontal)">
                                          <p:cBhvr>
                                            <p:cTn id="7" dur="500"/>
                                            <p:tgtEl>
                                              <p:spTgt spid="36"/>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arn(inHorizontal)">
                                          <p:cBhvr>
                                            <p:cTn id="10" dur="500"/>
                                            <p:tgtEl>
                                              <p:spTgt spid="3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barn(inVertical)">
                                          <p:cBhvr>
                                            <p:cTn id="13" dur="500"/>
                                            <p:tgtEl>
                                              <p:spTgt spid="3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barn(inVertical)">
                                          <p:cBhvr>
                                            <p:cTn id="16" dur="500"/>
                                            <p:tgtEl>
                                              <p:spTgt spid="38"/>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right)">
                                          <p:cBhvr>
                                            <p:cTn id="19" dur="500"/>
                                            <p:tgtEl>
                                              <p:spTgt spid="42"/>
                                            </p:tgtEl>
                                          </p:cBhvr>
                                        </p:animEffect>
                                      </p:childTnLst>
                                    </p:cTn>
                                  </p:par>
                                  <p:par>
                                    <p:cTn id="20" presetID="22" presetClass="entr" presetSubtype="2"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right)">
                                          <p:cBhvr>
                                            <p:cTn id="22" dur="500"/>
                                            <p:tgtEl>
                                              <p:spTgt spid="44"/>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right)">
                                          <p:cBhvr>
                                            <p:cTn id="25" dur="500"/>
                                            <p:tgtEl>
                                              <p:spTgt spid="39"/>
                                            </p:tgtEl>
                                          </p:cBhvr>
                                        </p:animEffect>
                                      </p:childTnLst>
                                    </p:cTn>
                                  </p:par>
                                  <p:par>
                                    <p:cTn id="26" presetID="22" presetClass="entr" presetSubtype="2"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par>
                              <p:cTn id="33" fill="hold">
                                <p:stCondLst>
                                  <p:cond delay="1000"/>
                                </p:stCondLst>
                                <p:childTnLst>
                                  <p:par>
                                    <p:cTn id="34" presetID="22" presetClass="entr" presetSubtype="4"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down)">
                                          <p:cBhvr>
                                            <p:cTn id="36" dur="500"/>
                                            <p:tgtEl>
                                              <p:spTgt spid="43"/>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right)">
                                          <p:cBhvr>
                                            <p:cTn id="39" dur="500"/>
                                            <p:tgtEl>
                                              <p:spTgt spid="54"/>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right)">
                                          <p:cBhvr>
                                            <p:cTn id="42" dur="500"/>
                                            <p:tgtEl>
                                              <p:spTgt spid="12"/>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right)">
                                          <p:cBhvr>
                                            <p:cTn id="45" dur="500"/>
                                            <p:tgtEl>
                                              <p:spTgt spid="34"/>
                                            </p:tgtEl>
                                          </p:cBhvr>
                                        </p:animEffect>
                                      </p:childTnLst>
                                    </p:cTn>
                                  </p:par>
                                  <p:par>
                                    <p:cTn id="46" presetID="22" presetClass="entr" presetSubtype="2"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right)">
                                          <p:cBhvr>
                                            <p:cTn id="48" dur="500"/>
                                            <p:tgtEl>
                                              <p:spTgt spid="4"/>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right)">
                                          <p:cBhvr>
                                            <p:cTn id="51" dur="500"/>
                                            <p:tgtEl>
                                              <p:spTgt spid="13"/>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right)">
                                          <p:cBhvr>
                                            <p:cTn id="54" dur="500"/>
                                            <p:tgtEl>
                                              <p:spTgt spid="40"/>
                                            </p:tgtEl>
                                          </p:cBhvr>
                                        </p:animEffect>
                                      </p:childTnLst>
                                    </p:cTn>
                                  </p:par>
                                  <p:par>
                                    <p:cTn id="55" presetID="22" presetClass="entr" presetSubtype="2"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right)">
                                          <p:cBhvr>
                                            <p:cTn id="57" dur="500"/>
                                            <p:tgtEl>
                                              <p:spTgt spid="45"/>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right)">
                                          <p:cBhvr>
                                            <p:cTn id="60" dur="500"/>
                                            <p:tgtEl>
                                              <p:spTgt spid="15"/>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right)">
                                          <p:cBhvr>
                                            <p:cTn id="63" dur="500"/>
                                            <p:tgtEl>
                                              <p:spTgt spid="41"/>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right)">
                                          <p:cBhvr>
                                            <p:cTn id="66" dur="500"/>
                                            <p:tgtEl>
                                              <p:spTgt spid="30"/>
                                            </p:tgtEl>
                                          </p:cBhvr>
                                        </p:animEffect>
                                      </p:childTnLst>
                                    </p:cTn>
                                  </p:par>
                                  <p:par>
                                    <p:cTn id="67" presetID="22" presetClass="entr" presetSubtype="2"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right)">
                                          <p:cBhvr>
                                            <p:cTn id="69" dur="500"/>
                                            <p:tgtEl>
                                              <p:spTgt spid="46"/>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right)">
                                          <p:cBhvr>
                                            <p:cTn id="72" dur="500"/>
                                            <p:tgtEl>
                                              <p:spTgt spid="21"/>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right)">
                                          <p:cBhvr>
                                            <p:cTn id="75" dur="500"/>
                                            <p:tgtEl>
                                              <p:spTgt spid="22"/>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right)">
                                          <p:cBhvr>
                                            <p:cTn id="78" dur="500"/>
                                            <p:tgtEl>
                                              <p:spTgt spid="23"/>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right)">
                                          <p:cBhvr>
                                            <p:cTn id="81" dur="500"/>
                                            <p:tgtEl>
                                              <p:spTgt spid="26"/>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right)">
                                          <p:cBhvr>
                                            <p:cTn id="84" dur="500"/>
                                            <p:tgtEl>
                                              <p:spTgt spid="17"/>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right)">
                                          <p:cBhvr>
                                            <p:cTn id="87" dur="500"/>
                                            <p:tgtEl>
                                              <p:spTgt spid="31"/>
                                            </p:tgtEl>
                                          </p:cBhvr>
                                        </p:animEffect>
                                      </p:childTnLst>
                                    </p:cTn>
                                  </p:par>
                                  <p:par>
                                    <p:cTn id="88" presetID="22" presetClass="entr" presetSubtype="2" fill="hold" nodeType="with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wipe(right)">
                                          <p:cBhvr>
                                            <p:cTn id="90" dur="500"/>
                                            <p:tgtEl>
                                              <p:spTgt spid="47"/>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right)">
                                          <p:cBhvr>
                                            <p:cTn id="93" dur="500"/>
                                            <p:tgtEl>
                                              <p:spTgt spid="25"/>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right)">
                                          <p:cBhvr>
                                            <p:cTn id="96" dur="500"/>
                                            <p:tgtEl>
                                              <p:spTgt spid="18"/>
                                            </p:tgtEl>
                                          </p:cBhvr>
                                        </p:animEffect>
                                      </p:childTnLst>
                                    </p:cTn>
                                  </p:par>
                                  <p:par>
                                    <p:cTn id="97" presetID="22" presetClass="entr" presetSubtype="2"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wipe(right)">
                                          <p:cBhvr>
                                            <p:cTn id="99" dur="500"/>
                                            <p:tgtEl>
                                              <p:spTgt spid="32"/>
                                            </p:tgtEl>
                                          </p:cBhvr>
                                        </p:animEffect>
                                      </p:childTnLst>
                                    </p:cTn>
                                  </p:par>
                                  <p:par>
                                    <p:cTn id="100" presetID="22" presetClass="entr" presetSubtype="2" fill="hold"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wipe(right)">
                                          <p:cBhvr>
                                            <p:cTn id="102" dur="500"/>
                                            <p:tgtEl>
                                              <p:spTgt spid="52"/>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wipe(right)">
                                          <p:cBhvr>
                                            <p:cTn id="105" dur="500"/>
                                            <p:tgtEl>
                                              <p:spTgt spid="24"/>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right)">
                                          <p:cBhvr>
                                            <p:cTn id="108" dur="500"/>
                                            <p:tgtEl>
                                              <p:spTgt spid="19"/>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right)">
                                          <p:cBhvr>
                                            <p:cTn id="111" dur="500"/>
                                            <p:tgtEl>
                                              <p:spTgt spid="33"/>
                                            </p:tgtEl>
                                          </p:cBhvr>
                                        </p:animEffect>
                                      </p:childTnLst>
                                    </p:cTn>
                                  </p:par>
                                  <p:par>
                                    <p:cTn id="112" presetID="22" presetClass="entr" presetSubtype="2" fill="hold" nodeType="with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wipe(right)">
                                          <p:cBhvr>
                                            <p:cTn id="114" dur="500"/>
                                            <p:tgtEl>
                                              <p:spTgt spid="53"/>
                                            </p:tgtEl>
                                          </p:cBhvr>
                                        </p:animEffect>
                                      </p:childTnLst>
                                    </p:cTn>
                                  </p:par>
                                  <p:par>
                                    <p:cTn id="115" presetID="22" presetClass="entr" presetSubtype="2"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wipe(right)">
                                          <p:cBhvr>
                                            <p:cTn id="117" dur="500"/>
                                            <p:tgtEl>
                                              <p:spTgt spid="27"/>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29"/>
                                            </p:tgtEl>
                                            <p:attrNameLst>
                                              <p:attrName>style.visibility</p:attrName>
                                            </p:attrNameLst>
                                          </p:cBhvr>
                                          <p:to>
                                            <p:strVal val="visible"/>
                                          </p:to>
                                        </p:set>
                                        <p:animEffect transition="in" filter="wipe(right)">
                                          <p:cBhvr>
                                            <p:cTn id="120" dur="500"/>
                                            <p:tgtEl>
                                              <p:spTgt spid="29"/>
                                            </p:tgtEl>
                                          </p:cBhvr>
                                        </p:animEffect>
                                      </p:childTnLst>
                                    </p:cTn>
                                  </p:par>
                                </p:childTnLst>
                              </p:cTn>
                            </p:par>
                            <p:par>
                              <p:cTn id="121" fill="hold">
                                <p:stCondLst>
                                  <p:cond delay="1500"/>
                                </p:stCondLst>
                                <p:childTnLst>
                                  <p:par>
                                    <p:cTn id="122" presetID="2" presetClass="entr" presetSubtype="4" accel="61000" fill="hold" nodeType="afterEffect" p14:presetBounceEnd="55000">
                                      <p:stCondLst>
                                        <p:cond delay="0"/>
                                      </p:stCondLst>
                                      <p:childTnLst>
                                        <p:set>
                                          <p:cBhvr>
                                            <p:cTn id="123" dur="1" fill="hold">
                                              <p:stCondLst>
                                                <p:cond delay="0"/>
                                              </p:stCondLst>
                                            </p:cTn>
                                            <p:tgtEl>
                                              <p:spTgt spid="49"/>
                                            </p:tgtEl>
                                            <p:attrNameLst>
                                              <p:attrName>style.visibility</p:attrName>
                                            </p:attrNameLst>
                                          </p:cBhvr>
                                          <p:to>
                                            <p:strVal val="visible"/>
                                          </p:to>
                                        </p:set>
                                        <p:anim calcmode="lin" valueType="num" p14:bounceEnd="55000">
                                          <p:cBhvr additive="base">
                                            <p:cTn id="124" dur="1000" fill="hold"/>
                                            <p:tgtEl>
                                              <p:spTgt spid="49"/>
                                            </p:tgtEl>
                                            <p:attrNameLst>
                                              <p:attrName>ppt_x</p:attrName>
                                            </p:attrNameLst>
                                          </p:cBhvr>
                                          <p:tavLst>
                                            <p:tav tm="0">
                                              <p:val>
                                                <p:strVal val="#ppt_x"/>
                                              </p:val>
                                            </p:tav>
                                            <p:tav tm="100000">
                                              <p:val>
                                                <p:strVal val="#ppt_x"/>
                                              </p:val>
                                            </p:tav>
                                          </p:tavLst>
                                        </p:anim>
                                        <p:anim calcmode="lin" valueType="num" p14:bounceEnd="55000">
                                          <p:cBhvr additive="base">
                                            <p:cTn id="125" dur="1000" fill="hold"/>
                                            <p:tgtEl>
                                              <p:spTgt spid="49"/>
                                            </p:tgtEl>
                                            <p:attrNameLst>
                                              <p:attrName>ppt_y</p:attrName>
                                            </p:attrNameLst>
                                          </p:cBhvr>
                                          <p:tavLst>
                                            <p:tav tm="0">
                                              <p:val>
                                                <p:strVal val="1+#ppt_h/2"/>
                                              </p:val>
                                            </p:tav>
                                            <p:tav tm="100000">
                                              <p:val>
                                                <p:strVal val="#ppt_y"/>
                                              </p:val>
                                            </p:tav>
                                          </p:tavLst>
                                        </p:anim>
                                      </p:childTnLst>
                                    </p:cTn>
                                  </p:par>
                                  <p:par>
                                    <p:cTn id="126" presetID="2" presetClass="entr" presetSubtype="1" accel="46100" fill="hold" grpId="0" nodeType="withEffect" p14:presetBounceEnd="52000">
                                      <p:stCondLst>
                                        <p:cond delay="0"/>
                                      </p:stCondLst>
                                      <p:childTnLst>
                                        <p:set>
                                          <p:cBhvr>
                                            <p:cTn id="127" dur="1" fill="hold">
                                              <p:stCondLst>
                                                <p:cond delay="0"/>
                                              </p:stCondLst>
                                            </p:cTn>
                                            <p:tgtEl>
                                              <p:spTgt spid="57"/>
                                            </p:tgtEl>
                                            <p:attrNameLst>
                                              <p:attrName>style.visibility</p:attrName>
                                            </p:attrNameLst>
                                          </p:cBhvr>
                                          <p:to>
                                            <p:strVal val="visible"/>
                                          </p:to>
                                        </p:set>
                                        <p:anim calcmode="lin" valueType="num" p14:bounceEnd="52000">
                                          <p:cBhvr additive="base">
                                            <p:cTn id="128" dur="1000" fill="hold"/>
                                            <p:tgtEl>
                                              <p:spTgt spid="57"/>
                                            </p:tgtEl>
                                            <p:attrNameLst>
                                              <p:attrName>ppt_x</p:attrName>
                                            </p:attrNameLst>
                                          </p:cBhvr>
                                          <p:tavLst>
                                            <p:tav tm="0">
                                              <p:val>
                                                <p:strVal val="#ppt_x"/>
                                              </p:val>
                                            </p:tav>
                                            <p:tav tm="100000">
                                              <p:val>
                                                <p:strVal val="#ppt_x"/>
                                              </p:val>
                                            </p:tav>
                                          </p:tavLst>
                                        </p:anim>
                                        <p:anim calcmode="lin" valueType="num" p14:bounceEnd="52000">
                                          <p:cBhvr additive="base">
                                            <p:cTn id="129" dur="1000" fill="hold"/>
                                            <p:tgtEl>
                                              <p:spTgt spid="57"/>
                                            </p:tgtEl>
                                            <p:attrNameLst>
                                              <p:attrName>ppt_y</p:attrName>
                                            </p:attrNameLst>
                                          </p:cBhvr>
                                          <p:tavLst>
                                            <p:tav tm="0">
                                              <p:val>
                                                <p:strVal val="0-#ppt_h/2"/>
                                              </p:val>
                                            </p:tav>
                                            <p:tav tm="100000">
                                              <p:val>
                                                <p:strVal val="#ppt_y"/>
                                              </p:val>
                                            </p:tav>
                                          </p:tavLst>
                                        </p:anim>
                                      </p:childTnLst>
                                    </p:cTn>
                                  </p:par>
                                  <p:par>
                                    <p:cTn id="130" presetID="22" presetClass="entr" presetSubtype="8" fill="hold" grpId="0"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wipe(left)">
                                          <p:cBhvr>
                                            <p:cTn id="132"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animBg="1"/>
          <p:bldP spid="38" grpId="0"/>
          <p:bldP spid="42" grpId="0"/>
          <p:bldP spid="39" grpId="0"/>
          <p:bldP spid="12" grpId="0"/>
          <p:bldP spid="13" grpId="0"/>
          <p:bldP spid="15" grpId="0"/>
          <p:bldP spid="17" grpId="0"/>
          <p:bldP spid="18" grpId="0"/>
          <p:bldP spid="19" grpId="0"/>
          <p:bldP spid="21" grpId="0"/>
          <p:bldP spid="22" grpId="0"/>
          <p:bldP spid="23" grpId="0"/>
          <p:bldP spid="24" grpId="0"/>
          <p:bldP spid="25" grpId="0"/>
          <p:bldP spid="26" grpId="0"/>
          <p:bldP spid="27" grpId="0"/>
          <p:bldP spid="29" grpId="0"/>
          <p:bldP spid="30" grpId="0"/>
          <p:bldP spid="31" grpId="0"/>
          <p:bldP spid="32" grpId="0"/>
          <p:bldP spid="33" grpId="0"/>
          <p:bldP spid="34" grpId="0"/>
          <p:bldP spid="40" grpId="0"/>
          <p:bldP spid="41" grpId="0"/>
          <p:bldP spid="54" grpId="0"/>
          <p:bldP spid="48" grpId="0" animBg="1"/>
          <p:bldP spid="57"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Horizontal)">
                                          <p:cBhvr>
                                            <p:cTn id="7" dur="500"/>
                                            <p:tgtEl>
                                              <p:spTgt spid="36"/>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arn(inHorizontal)">
                                          <p:cBhvr>
                                            <p:cTn id="10" dur="500"/>
                                            <p:tgtEl>
                                              <p:spTgt spid="3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barn(inVertical)">
                                          <p:cBhvr>
                                            <p:cTn id="13" dur="500"/>
                                            <p:tgtEl>
                                              <p:spTgt spid="3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barn(inVertical)">
                                          <p:cBhvr>
                                            <p:cTn id="16" dur="500"/>
                                            <p:tgtEl>
                                              <p:spTgt spid="38"/>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right)">
                                          <p:cBhvr>
                                            <p:cTn id="19" dur="500"/>
                                            <p:tgtEl>
                                              <p:spTgt spid="42"/>
                                            </p:tgtEl>
                                          </p:cBhvr>
                                        </p:animEffect>
                                      </p:childTnLst>
                                    </p:cTn>
                                  </p:par>
                                  <p:par>
                                    <p:cTn id="20" presetID="22" presetClass="entr" presetSubtype="2"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right)">
                                          <p:cBhvr>
                                            <p:cTn id="22" dur="500"/>
                                            <p:tgtEl>
                                              <p:spTgt spid="44"/>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right)">
                                          <p:cBhvr>
                                            <p:cTn id="25" dur="500"/>
                                            <p:tgtEl>
                                              <p:spTgt spid="39"/>
                                            </p:tgtEl>
                                          </p:cBhvr>
                                        </p:animEffect>
                                      </p:childTnLst>
                                    </p:cTn>
                                  </p:par>
                                  <p:par>
                                    <p:cTn id="26" presetID="22" presetClass="entr" presetSubtype="2"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par>
                              <p:cTn id="33" fill="hold">
                                <p:stCondLst>
                                  <p:cond delay="1000"/>
                                </p:stCondLst>
                                <p:childTnLst>
                                  <p:par>
                                    <p:cTn id="34" presetID="22" presetClass="entr" presetSubtype="4"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down)">
                                          <p:cBhvr>
                                            <p:cTn id="36" dur="500"/>
                                            <p:tgtEl>
                                              <p:spTgt spid="43"/>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right)">
                                          <p:cBhvr>
                                            <p:cTn id="39" dur="500"/>
                                            <p:tgtEl>
                                              <p:spTgt spid="54"/>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right)">
                                          <p:cBhvr>
                                            <p:cTn id="42" dur="500"/>
                                            <p:tgtEl>
                                              <p:spTgt spid="12"/>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right)">
                                          <p:cBhvr>
                                            <p:cTn id="45" dur="500"/>
                                            <p:tgtEl>
                                              <p:spTgt spid="34"/>
                                            </p:tgtEl>
                                          </p:cBhvr>
                                        </p:animEffect>
                                      </p:childTnLst>
                                    </p:cTn>
                                  </p:par>
                                  <p:par>
                                    <p:cTn id="46" presetID="22" presetClass="entr" presetSubtype="2"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right)">
                                          <p:cBhvr>
                                            <p:cTn id="48" dur="500"/>
                                            <p:tgtEl>
                                              <p:spTgt spid="4"/>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right)">
                                          <p:cBhvr>
                                            <p:cTn id="51" dur="500"/>
                                            <p:tgtEl>
                                              <p:spTgt spid="13"/>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right)">
                                          <p:cBhvr>
                                            <p:cTn id="54" dur="500"/>
                                            <p:tgtEl>
                                              <p:spTgt spid="40"/>
                                            </p:tgtEl>
                                          </p:cBhvr>
                                        </p:animEffect>
                                      </p:childTnLst>
                                    </p:cTn>
                                  </p:par>
                                  <p:par>
                                    <p:cTn id="55" presetID="22" presetClass="entr" presetSubtype="2"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right)">
                                          <p:cBhvr>
                                            <p:cTn id="57" dur="500"/>
                                            <p:tgtEl>
                                              <p:spTgt spid="45"/>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right)">
                                          <p:cBhvr>
                                            <p:cTn id="60" dur="500"/>
                                            <p:tgtEl>
                                              <p:spTgt spid="15"/>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right)">
                                          <p:cBhvr>
                                            <p:cTn id="63" dur="500"/>
                                            <p:tgtEl>
                                              <p:spTgt spid="41"/>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right)">
                                          <p:cBhvr>
                                            <p:cTn id="66" dur="500"/>
                                            <p:tgtEl>
                                              <p:spTgt spid="30"/>
                                            </p:tgtEl>
                                          </p:cBhvr>
                                        </p:animEffect>
                                      </p:childTnLst>
                                    </p:cTn>
                                  </p:par>
                                  <p:par>
                                    <p:cTn id="67" presetID="22" presetClass="entr" presetSubtype="2"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right)">
                                          <p:cBhvr>
                                            <p:cTn id="69" dur="500"/>
                                            <p:tgtEl>
                                              <p:spTgt spid="46"/>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right)">
                                          <p:cBhvr>
                                            <p:cTn id="72" dur="500"/>
                                            <p:tgtEl>
                                              <p:spTgt spid="21"/>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right)">
                                          <p:cBhvr>
                                            <p:cTn id="75" dur="500"/>
                                            <p:tgtEl>
                                              <p:spTgt spid="22"/>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right)">
                                          <p:cBhvr>
                                            <p:cTn id="78" dur="500"/>
                                            <p:tgtEl>
                                              <p:spTgt spid="23"/>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right)">
                                          <p:cBhvr>
                                            <p:cTn id="81" dur="500"/>
                                            <p:tgtEl>
                                              <p:spTgt spid="26"/>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right)">
                                          <p:cBhvr>
                                            <p:cTn id="84" dur="500"/>
                                            <p:tgtEl>
                                              <p:spTgt spid="17"/>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right)">
                                          <p:cBhvr>
                                            <p:cTn id="87" dur="500"/>
                                            <p:tgtEl>
                                              <p:spTgt spid="31"/>
                                            </p:tgtEl>
                                          </p:cBhvr>
                                        </p:animEffect>
                                      </p:childTnLst>
                                    </p:cTn>
                                  </p:par>
                                  <p:par>
                                    <p:cTn id="88" presetID="22" presetClass="entr" presetSubtype="2" fill="hold" nodeType="with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wipe(right)">
                                          <p:cBhvr>
                                            <p:cTn id="90" dur="500"/>
                                            <p:tgtEl>
                                              <p:spTgt spid="47"/>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right)">
                                          <p:cBhvr>
                                            <p:cTn id="93" dur="500"/>
                                            <p:tgtEl>
                                              <p:spTgt spid="25"/>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right)">
                                          <p:cBhvr>
                                            <p:cTn id="96" dur="500"/>
                                            <p:tgtEl>
                                              <p:spTgt spid="18"/>
                                            </p:tgtEl>
                                          </p:cBhvr>
                                        </p:animEffect>
                                      </p:childTnLst>
                                    </p:cTn>
                                  </p:par>
                                  <p:par>
                                    <p:cTn id="97" presetID="22" presetClass="entr" presetSubtype="2"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wipe(right)">
                                          <p:cBhvr>
                                            <p:cTn id="99" dur="500"/>
                                            <p:tgtEl>
                                              <p:spTgt spid="32"/>
                                            </p:tgtEl>
                                          </p:cBhvr>
                                        </p:animEffect>
                                      </p:childTnLst>
                                    </p:cTn>
                                  </p:par>
                                  <p:par>
                                    <p:cTn id="100" presetID="22" presetClass="entr" presetSubtype="2" fill="hold"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wipe(right)">
                                          <p:cBhvr>
                                            <p:cTn id="102" dur="500"/>
                                            <p:tgtEl>
                                              <p:spTgt spid="52"/>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wipe(right)">
                                          <p:cBhvr>
                                            <p:cTn id="105" dur="500"/>
                                            <p:tgtEl>
                                              <p:spTgt spid="24"/>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right)">
                                          <p:cBhvr>
                                            <p:cTn id="108" dur="500"/>
                                            <p:tgtEl>
                                              <p:spTgt spid="19"/>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right)">
                                          <p:cBhvr>
                                            <p:cTn id="111" dur="500"/>
                                            <p:tgtEl>
                                              <p:spTgt spid="33"/>
                                            </p:tgtEl>
                                          </p:cBhvr>
                                        </p:animEffect>
                                      </p:childTnLst>
                                    </p:cTn>
                                  </p:par>
                                  <p:par>
                                    <p:cTn id="112" presetID="22" presetClass="entr" presetSubtype="2" fill="hold" nodeType="with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wipe(right)">
                                          <p:cBhvr>
                                            <p:cTn id="114" dur="500"/>
                                            <p:tgtEl>
                                              <p:spTgt spid="53"/>
                                            </p:tgtEl>
                                          </p:cBhvr>
                                        </p:animEffect>
                                      </p:childTnLst>
                                    </p:cTn>
                                  </p:par>
                                  <p:par>
                                    <p:cTn id="115" presetID="22" presetClass="entr" presetSubtype="2"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wipe(right)">
                                          <p:cBhvr>
                                            <p:cTn id="117" dur="500"/>
                                            <p:tgtEl>
                                              <p:spTgt spid="27"/>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29"/>
                                            </p:tgtEl>
                                            <p:attrNameLst>
                                              <p:attrName>style.visibility</p:attrName>
                                            </p:attrNameLst>
                                          </p:cBhvr>
                                          <p:to>
                                            <p:strVal val="visible"/>
                                          </p:to>
                                        </p:set>
                                        <p:animEffect transition="in" filter="wipe(right)">
                                          <p:cBhvr>
                                            <p:cTn id="120" dur="500"/>
                                            <p:tgtEl>
                                              <p:spTgt spid="29"/>
                                            </p:tgtEl>
                                          </p:cBhvr>
                                        </p:animEffect>
                                      </p:childTnLst>
                                    </p:cTn>
                                  </p:par>
                                </p:childTnLst>
                              </p:cTn>
                            </p:par>
                            <p:par>
                              <p:cTn id="121" fill="hold">
                                <p:stCondLst>
                                  <p:cond delay="1500"/>
                                </p:stCondLst>
                                <p:childTnLst>
                                  <p:par>
                                    <p:cTn id="122" presetID="2" presetClass="entr" presetSubtype="4" accel="61000" fill="hold" nodeType="afterEffect">
                                      <p:stCondLst>
                                        <p:cond delay="0"/>
                                      </p:stCondLst>
                                      <p:childTnLst>
                                        <p:set>
                                          <p:cBhvr>
                                            <p:cTn id="123" dur="1" fill="hold">
                                              <p:stCondLst>
                                                <p:cond delay="0"/>
                                              </p:stCondLst>
                                            </p:cTn>
                                            <p:tgtEl>
                                              <p:spTgt spid="49"/>
                                            </p:tgtEl>
                                            <p:attrNameLst>
                                              <p:attrName>style.visibility</p:attrName>
                                            </p:attrNameLst>
                                          </p:cBhvr>
                                          <p:to>
                                            <p:strVal val="visible"/>
                                          </p:to>
                                        </p:set>
                                        <p:anim calcmode="lin" valueType="num">
                                          <p:cBhvr additive="base">
                                            <p:cTn id="124" dur="1000" fill="hold"/>
                                            <p:tgtEl>
                                              <p:spTgt spid="49"/>
                                            </p:tgtEl>
                                            <p:attrNameLst>
                                              <p:attrName>ppt_x</p:attrName>
                                            </p:attrNameLst>
                                          </p:cBhvr>
                                          <p:tavLst>
                                            <p:tav tm="0">
                                              <p:val>
                                                <p:strVal val="#ppt_x"/>
                                              </p:val>
                                            </p:tav>
                                            <p:tav tm="100000">
                                              <p:val>
                                                <p:strVal val="#ppt_x"/>
                                              </p:val>
                                            </p:tav>
                                          </p:tavLst>
                                        </p:anim>
                                        <p:anim calcmode="lin" valueType="num">
                                          <p:cBhvr additive="base">
                                            <p:cTn id="125" dur="1000" fill="hold"/>
                                            <p:tgtEl>
                                              <p:spTgt spid="49"/>
                                            </p:tgtEl>
                                            <p:attrNameLst>
                                              <p:attrName>ppt_y</p:attrName>
                                            </p:attrNameLst>
                                          </p:cBhvr>
                                          <p:tavLst>
                                            <p:tav tm="0">
                                              <p:val>
                                                <p:strVal val="1+#ppt_h/2"/>
                                              </p:val>
                                            </p:tav>
                                            <p:tav tm="100000">
                                              <p:val>
                                                <p:strVal val="#ppt_y"/>
                                              </p:val>
                                            </p:tav>
                                          </p:tavLst>
                                        </p:anim>
                                      </p:childTnLst>
                                    </p:cTn>
                                  </p:par>
                                  <p:par>
                                    <p:cTn id="126" presetID="2" presetClass="entr" presetSubtype="1" accel="46100" fill="hold" grpId="0" nodeType="withEffect">
                                      <p:stCondLst>
                                        <p:cond delay="0"/>
                                      </p:stCondLst>
                                      <p:childTnLst>
                                        <p:set>
                                          <p:cBhvr>
                                            <p:cTn id="127" dur="1" fill="hold">
                                              <p:stCondLst>
                                                <p:cond delay="0"/>
                                              </p:stCondLst>
                                            </p:cTn>
                                            <p:tgtEl>
                                              <p:spTgt spid="57"/>
                                            </p:tgtEl>
                                            <p:attrNameLst>
                                              <p:attrName>style.visibility</p:attrName>
                                            </p:attrNameLst>
                                          </p:cBhvr>
                                          <p:to>
                                            <p:strVal val="visible"/>
                                          </p:to>
                                        </p:set>
                                        <p:anim calcmode="lin" valueType="num">
                                          <p:cBhvr additive="base">
                                            <p:cTn id="128" dur="1000" fill="hold"/>
                                            <p:tgtEl>
                                              <p:spTgt spid="57"/>
                                            </p:tgtEl>
                                            <p:attrNameLst>
                                              <p:attrName>ppt_x</p:attrName>
                                            </p:attrNameLst>
                                          </p:cBhvr>
                                          <p:tavLst>
                                            <p:tav tm="0">
                                              <p:val>
                                                <p:strVal val="#ppt_x"/>
                                              </p:val>
                                            </p:tav>
                                            <p:tav tm="100000">
                                              <p:val>
                                                <p:strVal val="#ppt_x"/>
                                              </p:val>
                                            </p:tav>
                                          </p:tavLst>
                                        </p:anim>
                                        <p:anim calcmode="lin" valueType="num">
                                          <p:cBhvr additive="base">
                                            <p:cTn id="129" dur="1000" fill="hold"/>
                                            <p:tgtEl>
                                              <p:spTgt spid="57"/>
                                            </p:tgtEl>
                                            <p:attrNameLst>
                                              <p:attrName>ppt_y</p:attrName>
                                            </p:attrNameLst>
                                          </p:cBhvr>
                                          <p:tavLst>
                                            <p:tav tm="0">
                                              <p:val>
                                                <p:strVal val="0-#ppt_h/2"/>
                                              </p:val>
                                            </p:tav>
                                            <p:tav tm="100000">
                                              <p:val>
                                                <p:strVal val="#ppt_y"/>
                                              </p:val>
                                            </p:tav>
                                          </p:tavLst>
                                        </p:anim>
                                      </p:childTnLst>
                                    </p:cTn>
                                  </p:par>
                                  <p:par>
                                    <p:cTn id="130" presetID="22" presetClass="entr" presetSubtype="8" fill="hold" grpId="0"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wipe(left)">
                                          <p:cBhvr>
                                            <p:cTn id="132"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animBg="1"/>
          <p:bldP spid="38" grpId="0"/>
          <p:bldP spid="42" grpId="0"/>
          <p:bldP spid="39" grpId="0"/>
          <p:bldP spid="12" grpId="0"/>
          <p:bldP spid="13" grpId="0"/>
          <p:bldP spid="15" grpId="0"/>
          <p:bldP spid="17" grpId="0"/>
          <p:bldP spid="18" grpId="0"/>
          <p:bldP spid="19" grpId="0"/>
          <p:bldP spid="21" grpId="0"/>
          <p:bldP spid="22" grpId="0"/>
          <p:bldP spid="23" grpId="0"/>
          <p:bldP spid="24" grpId="0"/>
          <p:bldP spid="25" grpId="0"/>
          <p:bldP spid="26" grpId="0"/>
          <p:bldP spid="27" grpId="0"/>
          <p:bldP spid="29" grpId="0"/>
          <p:bldP spid="30" grpId="0"/>
          <p:bldP spid="31" grpId="0"/>
          <p:bldP spid="32" grpId="0"/>
          <p:bldP spid="33" grpId="0"/>
          <p:bldP spid="34" grpId="0"/>
          <p:bldP spid="40" grpId="0"/>
          <p:bldP spid="41" grpId="0"/>
          <p:bldP spid="54" grpId="0"/>
          <p:bldP spid="48" grpId="0" animBg="1"/>
          <p:bldP spid="57"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燕尾形箭头 30">
            <a:extLst>
              <a:ext uri="{FF2B5EF4-FFF2-40B4-BE49-F238E27FC236}">
                <a16:creationId xmlns:a16="http://schemas.microsoft.com/office/drawing/2014/main" id="{0886E02F-F1FD-43F1-8DBD-9F67E81AE7C8}"/>
              </a:ext>
            </a:extLst>
          </p:cNvPr>
          <p:cNvSpPr/>
          <p:nvPr/>
        </p:nvSpPr>
        <p:spPr>
          <a:xfrm>
            <a:off x="323528" y="562795"/>
            <a:ext cx="1152128" cy="2286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nvGrpSpPr>
          <p:cNvPr id="7" name="组合 6">
            <a:extLst>
              <a:ext uri="{FF2B5EF4-FFF2-40B4-BE49-F238E27FC236}">
                <a16:creationId xmlns:a16="http://schemas.microsoft.com/office/drawing/2014/main" id="{FA8A0AC8-B7F6-4415-B40A-6AFCCA861690}"/>
              </a:ext>
            </a:extLst>
          </p:cNvPr>
          <p:cNvGrpSpPr/>
          <p:nvPr/>
        </p:nvGrpSpPr>
        <p:grpSpPr>
          <a:xfrm>
            <a:off x="445547" y="277956"/>
            <a:ext cx="814083" cy="814084"/>
            <a:chOff x="1278794" y="3334906"/>
            <a:chExt cx="914014" cy="914014"/>
          </a:xfrm>
        </p:grpSpPr>
        <p:grpSp>
          <p:nvGrpSpPr>
            <p:cNvPr id="8" name="组合 7">
              <a:extLst>
                <a:ext uri="{FF2B5EF4-FFF2-40B4-BE49-F238E27FC236}">
                  <a16:creationId xmlns:a16="http://schemas.microsoft.com/office/drawing/2014/main" id="{17D4936A-FFFA-4120-8AD0-66C7FBFE8AE8}"/>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0" name="同心圆 34">
                <a:extLst>
                  <a:ext uri="{FF2B5EF4-FFF2-40B4-BE49-F238E27FC236}">
                    <a16:creationId xmlns:a16="http://schemas.microsoft.com/office/drawing/2014/main" id="{DB503D44-7A30-497A-AE22-89CC44688BF9}"/>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11" name="椭圆 10">
                <a:extLst>
                  <a:ext uri="{FF2B5EF4-FFF2-40B4-BE49-F238E27FC236}">
                    <a16:creationId xmlns:a16="http://schemas.microsoft.com/office/drawing/2014/main" id="{4802A340-7908-4819-8DB7-D5BDD858807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9" name="TextBox 33">
              <a:extLst>
                <a:ext uri="{FF2B5EF4-FFF2-40B4-BE49-F238E27FC236}">
                  <a16:creationId xmlns:a16="http://schemas.microsoft.com/office/drawing/2014/main" id="{9DD45C91-4A55-4AF5-90E1-32268353E544}"/>
                </a:ext>
              </a:extLst>
            </p:cNvPr>
            <p:cNvSpPr txBox="1"/>
            <p:nvPr/>
          </p:nvSpPr>
          <p:spPr>
            <a:xfrm>
              <a:off x="1283775" y="3633960"/>
              <a:ext cx="898448" cy="311001"/>
            </a:xfrm>
            <a:prstGeom prst="rect">
              <a:avLst/>
            </a:prstGeom>
            <a:noFill/>
          </p:spPr>
          <p:txBody>
            <a:bodyPr wrap="none" rtlCol="0">
              <a:spAutoFit/>
            </a:bodyPr>
            <a:lstStyle/>
            <a:p>
              <a:pPr algn="ctr"/>
              <a:r>
                <a:rPr lang="zh-CN" altLang="en-US" sz="1200" b="1" dirty="0">
                  <a:solidFill>
                    <a:schemeClr val="accent2"/>
                  </a:solidFill>
                  <a:latin typeface="微软雅黑" panose="020B0503020204020204" pitchFamily="34" charset="-122"/>
                  <a:ea typeface="微软雅黑" panose="020B0503020204020204" pitchFamily="34" charset="-122"/>
                </a:rPr>
                <a:t>资产定价</a:t>
              </a:r>
            </a:p>
          </p:txBody>
        </p:sp>
      </p:grpSp>
      <p:sp>
        <p:nvSpPr>
          <p:cNvPr id="12" name="椭圆 11">
            <a:extLst>
              <a:ext uri="{FF2B5EF4-FFF2-40B4-BE49-F238E27FC236}">
                <a16:creationId xmlns:a16="http://schemas.microsoft.com/office/drawing/2014/main" id="{E85C66B7-9A4B-494B-B3FD-86E4999DFD3C}"/>
              </a:ext>
            </a:extLst>
          </p:cNvPr>
          <p:cNvSpPr/>
          <p:nvPr/>
        </p:nvSpPr>
        <p:spPr>
          <a:xfrm>
            <a:off x="415278" y="132210"/>
            <a:ext cx="400667" cy="400667"/>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p>
        </p:txBody>
      </p:sp>
      <p:sp>
        <p:nvSpPr>
          <p:cNvPr id="13" name="TextBox 40">
            <a:extLst>
              <a:ext uri="{FF2B5EF4-FFF2-40B4-BE49-F238E27FC236}">
                <a16:creationId xmlns:a16="http://schemas.microsoft.com/office/drawing/2014/main" id="{933CD4E6-00B2-4931-9BA0-E3DA897A96E7}"/>
              </a:ext>
            </a:extLst>
          </p:cNvPr>
          <p:cNvSpPr txBox="1"/>
          <p:nvPr/>
        </p:nvSpPr>
        <p:spPr>
          <a:xfrm>
            <a:off x="1571306" y="524992"/>
            <a:ext cx="1224136" cy="206275"/>
          </a:xfrm>
          <a:prstGeom prst="rect">
            <a:avLst/>
          </a:prstGeom>
          <a:noFill/>
        </p:spPr>
        <p:txBody>
          <a:bodyPr wrap="square" lIns="0" tIns="0" rIns="0" bIns="0" rtlCol="0">
            <a:spAutoFit/>
          </a:bodyPr>
          <a:lstStyle/>
          <a:p>
            <a:pPr algn="ctr">
              <a:lnSpc>
                <a:spcPct val="150000"/>
              </a:lnSpc>
            </a:pPr>
            <a:r>
              <a:rPr lang="zh-CN" altLang="en-US" sz="1000" dirty="0">
                <a:latin typeface="+mj-ea"/>
                <a:ea typeface="+mj-ea"/>
              </a:rPr>
              <a:t>布莱克</a:t>
            </a:r>
            <a:endParaRPr lang="en-US" altLang="zh-CN" sz="1000" dirty="0">
              <a:latin typeface="+mj-ea"/>
              <a:ea typeface="+mj-ea"/>
            </a:endParaRPr>
          </a:p>
        </p:txBody>
      </p:sp>
      <p:sp>
        <p:nvSpPr>
          <p:cNvPr id="14" name="Freeform 5">
            <a:extLst>
              <a:ext uri="{FF2B5EF4-FFF2-40B4-BE49-F238E27FC236}">
                <a16:creationId xmlns:a16="http://schemas.microsoft.com/office/drawing/2014/main" id="{91006EEC-1C28-445C-8CDD-7CBE14256DD5}"/>
              </a:ext>
            </a:extLst>
          </p:cNvPr>
          <p:cNvSpPr/>
          <p:nvPr/>
        </p:nvSpPr>
        <p:spPr bwMode="auto">
          <a:xfrm>
            <a:off x="1674144" y="551180"/>
            <a:ext cx="177720" cy="364386"/>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5" name="Freeform 5">
            <a:extLst>
              <a:ext uri="{FF2B5EF4-FFF2-40B4-BE49-F238E27FC236}">
                <a16:creationId xmlns:a16="http://schemas.microsoft.com/office/drawing/2014/main" id="{114EE8E7-BB6F-4B22-926E-4D57D394C0E9}"/>
              </a:ext>
            </a:extLst>
          </p:cNvPr>
          <p:cNvSpPr/>
          <p:nvPr/>
        </p:nvSpPr>
        <p:spPr bwMode="auto">
          <a:xfrm flipH="1">
            <a:off x="2560733" y="541711"/>
            <a:ext cx="177720" cy="36902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6" name="TextBox 40">
            <a:extLst>
              <a:ext uri="{FF2B5EF4-FFF2-40B4-BE49-F238E27FC236}">
                <a16:creationId xmlns:a16="http://schemas.microsoft.com/office/drawing/2014/main" id="{71377FA9-0D51-404A-A78E-CAE4CDF1B6F6}"/>
              </a:ext>
            </a:extLst>
          </p:cNvPr>
          <p:cNvSpPr txBox="1"/>
          <p:nvPr/>
        </p:nvSpPr>
        <p:spPr>
          <a:xfrm>
            <a:off x="1592553" y="687043"/>
            <a:ext cx="1224136" cy="203645"/>
          </a:xfrm>
          <a:prstGeom prst="rect">
            <a:avLst/>
          </a:prstGeom>
          <a:noFill/>
        </p:spPr>
        <p:txBody>
          <a:bodyPr wrap="square" lIns="0" tIns="0" rIns="0" bIns="0" rtlCol="0">
            <a:spAutoFit/>
          </a:bodyPr>
          <a:lstStyle/>
          <a:p>
            <a:pPr algn="ctr">
              <a:lnSpc>
                <a:spcPct val="150000"/>
              </a:lnSpc>
            </a:pPr>
            <a:r>
              <a:rPr lang="zh-CN" altLang="en-US" sz="1000" dirty="0">
                <a:latin typeface="+mj-ea"/>
                <a:ea typeface="+mj-ea"/>
              </a:rPr>
              <a:t>舒尔茨</a:t>
            </a:r>
            <a:endParaRPr lang="en-US" altLang="zh-CN" sz="1000" dirty="0">
              <a:latin typeface="+mj-ea"/>
              <a:ea typeface="+mj-ea"/>
            </a:endParaRPr>
          </a:p>
        </p:txBody>
      </p:sp>
      <p:sp>
        <p:nvSpPr>
          <p:cNvPr id="21" name="TextBox 26">
            <a:extLst>
              <a:ext uri="{FF2B5EF4-FFF2-40B4-BE49-F238E27FC236}">
                <a16:creationId xmlns:a16="http://schemas.microsoft.com/office/drawing/2014/main" id="{0F643717-335C-4DAB-B534-994CB6BE959B}"/>
              </a:ext>
            </a:extLst>
          </p:cNvPr>
          <p:cNvSpPr txBox="1"/>
          <p:nvPr/>
        </p:nvSpPr>
        <p:spPr>
          <a:xfrm>
            <a:off x="2912339" y="481353"/>
            <a:ext cx="3965287" cy="1819472"/>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rPr>
              <a:t>斯科尔斯期权定价模型</a:t>
            </a:r>
            <a:r>
              <a:rPr lang="en-US" altLang="zh-CN" dirty="0">
                <a:solidFill>
                  <a:schemeClr val="tx1">
                    <a:lumMod val="75000"/>
                    <a:lumOff val="25000"/>
                  </a:schemeClr>
                </a:solidFill>
              </a:rPr>
              <a:t>(Black Scholes Option Pricing Model)</a:t>
            </a:r>
            <a:r>
              <a:rPr lang="zh-CN" altLang="en-US" dirty="0">
                <a:solidFill>
                  <a:schemeClr val="tx1">
                    <a:lumMod val="75000"/>
                    <a:lumOff val="25000"/>
                  </a:schemeClr>
                </a:solidFill>
              </a:rPr>
              <a:t>为包括股票、债券、货币、商品在内的新兴衍生金融市场的各种以市场价格变动定价的衍生金融工具的合理定价奠定了基础。</a:t>
            </a:r>
            <a:endParaRPr lang="en-US" altLang="zh-CN" dirty="0">
              <a:solidFill>
                <a:schemeClr val="tx1">
                  <a:lumMod val="75000"/>
                  <a:lumOff val="25000"/>
                </a:schemeClr>
              </a:solidFill>
            </a:endParaRPr>
          </a:p>
          <a:p>
            <a:r>
              <a:rPr lang="en-US" altLang="zh-CN" dirty="0">
                <a:solidFill>
                  <a:schemeClr val="tx1">
                    <a:lumMod val="75000"/>
                    <a:lumOff val="25000"/>
                  </a:schemeClr>
                </a:solidFill>
              </a:rPr>
              <a:t>1997</a:t>
            </a:r>
            <a:r>
              <a:rPr lang="zh-CN" altLang="en-US" dirty="0">
                <a:solidFill>
                  <a:schemeClr val="tx1">
                    <a:lumMod val="75000"/>
                    <a:lumOff val="25000"/>
                  </a:schemeClr>
                </a:solidFill>
              </a:rPr>
              <a:t>年</a:t>
            </a:r>
            <a:r>
              <a:rPr lang="en-US" altLang="zh-CN" dirty="0">
                <a:solidFill>
                  <a:schemeClr val="tx1">
                    <a:lumMod val="75000"/>
                    <a:lumOff val="25000"/>
                  </a:schemeClr>
                </a:solidFill>
              </a:rPr>
              <a:t>10</a:t>
            </a:r>
            <a:r>
              <a:rPr lang="zh-CN" altLang="en-US" dirty="0">
                <a:solidFill>
                  <a:schemeClr val="tx1">
                    <a:lumMod val="75000"/>
                    <a:lumOff val="25000"/>
                  </a:schemeClr>
                </a:solidFill>
              </a:rPr>
              <a:t>月</a:t>
            </a:r>
            <a:r>
              <a:rPr lang="en-US" altLang="zh-CN" dirty="0">
                <a:solidFill>
                  <a:schemeClr val="tx1">
                    <a:lumMod val="75000"/>
                    <a:lumOff val="25000"/>
                  </a:schemeClr>
                </a:solidFill>
              </a:rPr>
              <a:t>10</a:t>
            </a:r>
            <a:r>
              <a:rPr lang="zh-CN" altLang="en-US" dirty="0">
                <a:solidFill>
                  <a:schemeClr val="tx1">
                    <a:lumMod val="75000"/>
                    <a:lumOff val="25000"/>
                  </a:schemeClr>
                </a:solidFill>
              </a:rPr>
              <a:t>日，第二十九届诺贝尔经济学奖授予这两位美国学者。</a:t>
            </a:r>
            <a:endParaRPr lang="en-US" altLang="zh-CN" dirty="0">
              <a:solidFill>
                <a:schemeClr val="tx1">
                  <a:lumMod val="75000"/>
                  <a:lumOff val="25000"/>
                </a:schemeClr>
              </a:solidFill>
            </a:endParaRPr>
          </a:p>
          <a:p>
            <a:r>
              <a:rPr lang="en-US" altLang="zh-CN" dirty="0">
                <a:solidFill>
                  <a:schemeClr val="tx1">
                    <a:lumMod val="75000"/>
                    <a:lumOff val="25000"/>
                  </a:schemeClr>
                </a:solidFill>
              </a:rPr>
              <a:t>1973</a:t>
            </a:r>
            <a:r>
              <a:rPr lang="zh-CN" altLang="en-US" dirty="0">
                <a:solidFill>
                  <a:schemeClr val="tx1">
                    <a:lumMod val="75000"/>
                    <a:lumOff val="25000"/>
                  </a:schemeClr>
                </a:solidFill>
              </a:rPr>
              <a:t>年</a:t>
            </a:r>
            <a:r>
              <a:rPr lang="en-US" altLang="zh-CN" dirty="0">
                <a:solidFill>
                  <a:schemeClr val="tx1">
                    <a:lumMod val="75000"/>
                    <a:lumOff val="25000"/>
                  </a:schemeClr>
                </a:solidFill>
              </a:rPr>
              <a:t>BS</a:t>
            </a:r>
            <a:r>
              <a:rPr lang="zh-CN" altLang="en-US" dirty="0">
                <a:solidFill>
                  <a:schemeClr val="tx1">
                    <a:lumMod val="75000"/>
                    <a:lumOff val="25000"/>
                  </a:schemeClr>
                </a:solidFill>
              </a:rPr>
              <a:t>模型发表之后，芝加哥期权交易所的交易商很快将</a:t>
            </a:r>
            <a:r>
              <a:rPr lang="en-US" altLang="zh-CN" dirty="0">
                <a:solidFill>
                  <a:schemeClr val="tx1">
                    <a:lumMod val="75000"/>
                    <a:lumOff val="25000"/>
                  </a:schemeClr>
                </a:solidFill>
              </a:rPr>
              <a:t>BS</a:t>
            </a:r>
            <a:r>
              <a:rPr lang="zh-CN" altLang="en-US" dirty="0">
                <a:solidFill>
                  <a:schemeClr val="tx1">
                    <a:lumMod val="75000"/>
                    <a:lumOff val="25000"/>
                  </a:schemeClr>
                </a:solidFill>
              </a:rPr>
              <a:t>模型程序化输入计算机应用于刚刚营业的芝加哥期权交易所。至今该模型的一些变形已被广泛用于期权交易、投资银行等。</a:t>
            </a:r>
            <a:endParaRPr lang="en-US" altLang="zh-CN" dirty="0">
              <a:solidFill>
                <a:schemeClr val="tx1">
                  <a:lumMod val="75000"/>
                  <a:lumOff val="25000"/>
                </a:schemeClr>
              </a:solidFill>
            </a:endParaRPr>
          </a:p>
          <a:p>
            <a:r>
              <a:rPr lang="zh-CN" altLang="en-US" b="1" u="sng" dirty="0">
                <a:solidFill>
                  <a:srgbClr val="FF0000"/>
                </a:solidFill>
              </a:rPr>
              <a:t>资产定价模型中的期权定价模型。</a:t>
            </a:r>
            <a:endParaRPr lang="en-US" altLang="zh-CN" b="1" u="sng" dirty="0">
              <a:solidFill>
                <a:srgbClr val="FF0000"/>
              </a:solidFill>
            </a:endParaRPr>
          </a:p>
        </p:txBody>
      </p:sp>
      <p:pic>
        <p:nvPicPr>
          <p:cNvPr id="3" name="图片 2">
            <a:extLst>
              <a:ext uri="{FF2B5EF4-FFF2-40B4-BE49-F238E27FC236}">
                <a16:creationId xmlns:a16="http://schemas.microsoft.com/office/drawing/2014/main" id="{B900FFAA-F835-4D3D-8624-A8239402B6EC}"/>
              </a:ext>
            </a:extLst>
          </p:cNvPr>
          <p:cNvPicPr>
            <a:picLocks noChangeAspect="1"/>
          </p:cNvPicPr>
          <p:nvPr/>
        </p:nvPicPr>
        <p:blipFill>
          <a:blip r:embed="rId3"/>
          <a:stretch>
            <a:fillRect/>
          </a:stretch>
        </p:blipFill>
        <p:spPr>
          <a:xfrm>
            <a:off x="6996835" y="551180"/>
            <a:ext cx="2008628" cy="1457524"/>
          </a:xfrm>
          <a:prstGeom prst="rect">
            <a:avLst/>
          </a:prstGeom>
        </p:spPr>
      </p:pic>
      <p:pic>
        <p:nvPicPr>
          <p:cNvPr id="5" name="图片 4">
            <a:extLst>
              <a:ext uri="{FF2B5EF4-FFF2-40B4-BE49-F238E27FC236}">
                <a16:creationId xmlns:a16="http://schemas.microsoft.com/office/drawing/2014/main" id="{DDC56985-D383-4FDF-AEFD-5AC870A1BCC5}"/>
              </a:ext>
            </a:extLst>
          </p:cNvPr>
          <p:cNvPicPr>
            <a:picLocks noChangeAspect="1"/>
          </p:cNvPicPr>
          <p:nvPr/>
        </p:nvPicPr>
        <p:blipFill>
          <a:blip r:embed="rId4"/>
          <a:stretch>
            <a:fillRect/>
          </a:stretch>
        </p:blipFill>
        <p:spPr>
          <a:xfrm>
            <a:off x="274028" y="2842676"/>
            <a:ext cx="3641030" cy="1482892"/>
          </a:xfrm>
          <a:prstGeom prst="rect">
            <a:avLst/>
          </a:prstGeom>
        </p:spPr>
      </p:pic>
      <p:sp>
        <p:nvSpPr>
          <p:cNvPr id="23" name="TextBox 26">
            <a:extLst>
              <a:ext uri="{FF2B5EF4-FFF2-40B4-BE49-F238E27FC236}">
                <a16:creationId xmlns:a16="http://schemas.microsoft.com/office/drawing/2014/main" id="{EDCE0EE7-5190-4346-AA9B-81BF14A051FC}"/>
              </a:ext>
            </a:extLst>
          </p:cNvPr>
          <p:cNvSpPr txBox="1"/>
          <p:nvPr/>
        </p:nvSpPr>
        <p:spPr>
          <a:xfrm>
            <a:off x="1228952" y="4497363"/>
            <a:ext cx="1540414" cy="20364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期权和标的资产的套利过程</a:t>
            </a:r>
            <a:endParaRPr lang="en-US" altLang="zh-CN" dirty="0">
              <a:solidFill>
                <a:schemeClr val="tx1">
                  <a:lumMod val="75000"/>
                  <a:lumOff val="25000"/>
                </a:schemeClr>
              </a:solidFill>
            </a:endParaRPr>
          </a:p>
        </p:txBody>
      </p:sp>
      <p:sp>
        <p:nvSpPr>
          <p:cNvPr id="24" name="TextBox 26">
            <a:extLst>
              <a:ext uri="{FF2B5EF4-FFF2-40B4-BE49-F238E27FC236}">
                <a16:creationId xmlns:a16="http://schemas.microsoft.com/office/drawing/2014/main" id="{793A9AD7-0AA9-4E00-980C-DE60C70D1404}"/>
              </a:ext>
            </a:extLst>
          </p:cNvPr>
          <p:cNvSpPr txBox="1"/>
          <p:nvPr/>
        </p:nvSpPr>
        <p:spPr>
          <a:xfrm>
            <a:off x="4572000" y="2600421"/>
            <a:ext cx="4032448" cy="2327304"/>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1200" b="1" dirty="0">
                <a:solidFill>
                  <a:schemeClr val="accent1"/>
                </a:solidFill>
              </a:rPr>
              <a:t>BS</a:t>
            </a:r>
            <a:r>
              <a:rPr lang="zh-CN" altLang="en-US" sz="1200" b="1" dirty="0">
                <a:solidFill>
                  <a:schemeClr val="accent1"/>
                </a:solidFill>
              </a:rPr>
              <a:t>模型的</a:t>
            </a:r>
            <a:r>
              <a:rPr lang="en-US" altLang="zh-CN" sz="1200" b="1" dirty="0">
                <a:solidFill>
                  <a:schemeClr val="accent1"/>
                </a:solidFill>
              </a:rPr>
              <a:t>8</a:t>
            </a:r>
            <a:r>
              <a:rPr lang="zh-CN" altLang="en-US" sz="1200" b="1" dirty="0">
                <a:solidFill>
                  <a:schemeClr val="accent1"/>
                </a:solidFill>
              </a:rPr>
              <a:t>大假设</a:t>
            </a:r>
            <a:r>
              <a:rPr lang="zh-CN" altLang="en-US" dirty="0"/>
              <a:t>：</a:t>
            </a:r>
            <a:endParaRPr lang="en-US" altLang="zh-CN" dirty="0"/>
          </a:p>
          <a:p>
            <a:r>
              <a:rPr lang="zh-CN" altLang="en-US" dirty="0"/>
              <a:t>　　</a:t>
            </a:r>
            <a:r>
              <a:rPr lang="en-US" altLang="zh-CN" dirty="0"/>
              <a:t>1</a:t>
            </a:r>
            <a:r>
              <a:rPr lang="zh-CN" altLang="en-US" dirty="0"/>
              <a:t>、股票价格行为服从</a:t>
            </a:r>
            <a:r>
              <a:rPr lang="zh-CN" altLang="en-US" u="sng" dirty="0">
                <a:solidFill>
                  <a:srgbClr val="FF0000"/>
                </a:solidFill>
                <a:hlinkClick r:id="rId5" tooltip="对数正态分布">
                  <a:extLst>
                    <a:ext uri="{A12FA001-AC4F-418D-AE19-62706E023703}">
                      <ahyp:hlinkClr xmlns:ahyp="http://schemas.microsoft.com/office/drawing/2018/hyperlinkcolor" val="tx"/>
                    </a:ext>
                  </a:extLst>
                </a:hlinkClick>
              </a:rPr>
              <a:t>对数正态分布</a:t>
            </a:r>
            <a:r>
              <a:rPr lang="zh-CN" altLang="en-US" dirty="0"/>
              <a:t>模式；</a:t>
            </a:r>
          </a:p>
          <a:p>
            <a:r>
              <a:rPr lang="zh-CN" altLang="en-US" dirty="0"/>
              <a:t>　　</a:t>
            </a:r>
            <a:r>
              <a:rPr lang="en-US" altLang="zh-CN" dirty="0"/>
              <a:t>2</a:t>
            </a:r>
            <a:r>
              <a:rPr lang="zh-CN" altLang="en-US" dirty="0"/>
              <a:t>、在期权有效期内，</a:t>
            </a:r>
            <a:r>
              <a:rPr lang="zh-CN" altLang="en-US" u="sng" dirty="0">
                <a:solidFill>
                  <a:srgbClr val="FF0000"/>
                </a:solidFill>
                <a:hlinkClick r:id="rId6" tooltip="无风险利率">
                  <a:extLst>
                    <a:ext uri="{A12FA001-AC4F-418D-AE19-62706E023703}">
                      <ahyp:hlinkClr xmlns:ahyp="http://schemas.microsoft.com/office/drawing/2018/hyperlinkcolor" val="tx"/>
                    </a:ext>
                  </a:extLst>
                </a:hlinkClick>
              </a:rPr>
              <a:t>无风险利率</a:t>
            </a:r>
            <a:r>
              <a:rPr lang="zh-CN" altLang="en-US" dirty="0"/>
              <a:t>和金融资产收益变量是恒定的；</a:t>
            </a:r>
          </a:p>
          <a:p>
            <a:r>
              <a:rPr lang="zh-CN" altLang="en-US" dirty="0"/>
              <a:t>　　</a:t>
            </a:r>
            <a:r>
              <a:rPr lang="en-US" altLang="zh-CN" dirty="0"/>
              <a:t>3</a:t>
            </a:r>
            <a:r>
              <a:rPr lang="zh-CN" altLang="en-US" dirty="0"/>
              <a:t>、市场无摩擦，即不存在</a:t>
            </a:r>
            <a:r>
              <a:rPr lang="zh-CN" altLang="en-US" u="sng" dirty="0">
                <a:solidFill>
                  <a:srgbClr val="FF0000"/>
                </a:solidFill>
                <a:hlinkClick r:id="rId7" tooltip="税收">
                  <a:extLst>
                    <a:ext uri="{A12FA001-AC4F-418D-AE19-62706E023703}">
                      <ahyp:hlinkClr xmlns:ahyp="http://schemas.microsoft.com/office/drawing/2018/hyperlinkcolor" val="tx"/>
                    </a:ext>
                  </a:extLst>
                </a:hlinkClick>
              </a:rPr>
              <a:t>税收</a:t>
            </a:r>
            <a:r>
              <a:rPr lang="zh-CN" altLang="en-US" dirty="0"/>
              <a:t>和</a:t>
            </a:r>
            <a:r>
              <a:rPr lang="zh-CN" altLang="en-US" u="sng" dirty="0">
                <a:solidFill>
                  <a:srgbClr val="FF0000"/>
                </a:solidFill>
                <a:hlinkClick r:id="rId8" tooltip="交易成本">
                  <a:extLst>
                    <a:ext uri="{A12FA001-AC4F-418D-AE19-62706E023703}">
                      <ahyp:hlinkClr xmlns:ahyp="http://schemas.microsoft.com/office/drawing/2018/hyperlinkcolor" val="tx"/>
                    </a:ext>
                  </a:extLst>
                </a:hlinkClick>
              </a:rPr>
              <a:t>交易成本</a:t>
            </a:r>
            <a:r>
              <a:rPr lang="zh-CN" altLang="en-US" dirty="0"/>
              <a:t>，所有证券完全可分割；</a:t>
            </a:r>
          </a:p>
          <a:p>
            <a:r>
              <a:rPr lang="zh-CN" altLang="en-US" dirty="0"/>
              <a:t>　　</a:t>
            </a:r>
            <a:r>
              <a:rPr lang="en-US" altLang="zh-CN" dirty="0"/>
              <a:t>4</a:t>
            </a:r>
            <a:r>
              <a:rPr lang="zh-CN" altLang="en-US" dirty="0"/>
              <a:t>、金融资产在期权有效期内无</a:t>
            </a:r>
            <a:r>
              <a:rPr lang="zh-CN" altLang="en-US" u="sng" dirty="0">
                <a:solidFill>
                  <a:srgbClr val="FF0000"/>
                </a:solidFill>
                <a:hlinkClick r:id="rId9" tooltip="红利">
                  <a:extLst>
                    <a:ext uri="{A12FA001-AC4F-418D-AE19-62706E023703}">
                      <ahyp:hlinkClr xmlns:ahyp="http://schemas.microsoft.com/office/drawing/2018/hyperlinkcolor" val="tx"/>
                    </a:ext>
                  </a:extLst>
                </a:hlinkClick>
              </a:rPr>
              <a:t>红利</a:t>
            </a:r>
            <a:r>
              <a:rPr lang="zh-CN" altLang="en-US" dirty="0"/>
              <a:t>及其它所得</a:t>
            </a:r>
            <a:r>
              <a:rPr lang="en-US" altLang="zh-CN" dirty="0"/>
              <a:t>(</a:t>
            </a:r>
            <a:r>
              <a:rPr lang="zh-CN" altLang="en-US" dirty="0"/>
              <a:t>该假设后被放弃</a:t>
            </a:r>
            <a:r>
              <a:rPr lang="en-US" altLang="zh-CN" dirty="0"/>
              <a:t>)</a:t>
            </a:r>
            <a:r>
              <a:rPr lang="zh-CN" altLang="en-US" dirty="0"/>
              <a:t>；</a:t>
            </a:r>
          </a:p>
          <a:p>
            <a:r>
              <a:rPr lang="zh-CN" altLang="en-US" dirty="0"/>
              <a:t>　　</a:t>
            </a:r>
            <a:r>
              <a:rPr lang="en-US" altLang="zh-CN" dirty="0"/>
              <a:t>5</a:t>
            </a:r>
            <a:r>
              <a:rPr lang="zh-CN" altLang="en-US" dirty="0"/>
              <a:t>、该期权是</a:t>
            </a:r>
            <a:r>
              <a:rPr lang="zh-CN" altLang="en-US" u="sng" dirty="0">
                <a:solidFill>
                  <a:srgbClr val="FF0000"/>
                </a:solidFill>
                <a:hlinkClick r:id="rId10" tooltip="欧式期权">
                  <a:extLst>
                    <a:ext uri="{A12FA001-AC4F-418D-AE19-62706E023703}">
                      <ahyp:hlinkClr xmlns:ahyp="http://schemas.microsoft.com/office/drawing/2018/hyperlinkcolor" val="tx"/>
                    </a:ext>
                  </a:extLst>
                </a:hlinkClick>
              </a:rPr>
              <a:t>欧式期权</a:t>
            </a:r>
            <a:r>
              <a:rPr lang="zh-CN" altLang="en-US" dirty="0"/>
              <a:t>，即在期权到期前不可实施。</a:t>
            </a:r>
          </a:p>
          <a:p>
            <a:r>
              <a:rPr lang="zh-CN" altLang="en-US" dirty="0"/>
              <a:t>　　</a:t>
            </a:r>
            <a:r>
              <a:rPr lang="en-US" altLang="zh-CN" dirty="0"/>
              <a:t>6</a:t>
            </a:r>
            <a:r>
              <a:rPr lang="zh-CN" altLang="en-US" dirty="0"/>
              <a:t>、不存在</a:t>
            </a:r>
            <a:r>
              <a:rPr lang="zh-CN" altLang="en-US" u="sng" dirty="0">
                <a:solidFill>
                  <a:srgbClr val="FF0000"/>
                </a:solidFill>
                <a:hlinkClick r:id="rId11" tooltip="无风险套利">
                  <a:extLst>
                    <a:ext uri="{A12FA001-AC4F-418D-AE19-62706E023703}">
                      <ahyp:hlinkClr xmlns:ahyp="http://schemas.microsoft.com/office/drawing/2018/hyperlinkcolor" val="tx"/>
                    </a:ext>
                  </a:extLst>
                </a:hlinkClick>
              </a:rPr>
              <a:t>无风险套利</a:t>
            </a:r>
            <a:r>
              <a:rPr lang="zh-CN" altLang="en-US" dirty="0"/>
              <a:t>机会；</a:t>
            </a:r>
          </a:p>
          <a:p>
            <a:r>
              <a:rPr lang="zh-CN" altLang="en-US" dirty="0"/>
              <a:t>　　</a:t>
            </a:r>
            <a:r>
              <a:rPr lang="en-US" altLang="zh-CN" dirty="0"/>
              <a:t>7</a:t>
            </a:r>
            <a:r>
              <a:rPr lang="zh-CN" altLang="en-US" dirty="0"/>
              <a:t>、证券交易是持续的；</a:t>
            </a:r>
          </a:p>
          <a:p>
            <a:r>
              <a:rPr lang="zh-CN" altLang="en-US" dirty="0"/>
              <a:t>　　</a:t>
            </a:r>
            <a:r>
              <a:rPr lang="en-US" altLang="zh-CN" dirty="0"/>
              <a:t>8</a:t>
            </a:r>
            <a:r>
              <a:rPr lang="zh-CN" altLang="en-US" dirty="0"/>
              <a:t>、投资者能够以无风险利率借贷。</a:t>
            </a:r>
          </a:p>
          <a:p>
            <a:endParaRPr lang="en-US" altLang="zh-CN" dirty="0">
              <a:solidFill>
                <a:schemeClr val="tx1">
                  <a:lumMod val="75000"/>
                  <a:lumOff val="25000"/>
                </a:schemeClr>
              </a:solidFill>
            </a:endParaRPr>
          </a:p>
        </p:txBody>
      </p:sp>
    </p:spTree>
    <p:extLst>
      <p:ext uri="{BB962C8B-B14F-4D97-AF65-F5344CB8AC3E}">
        <p14:creationId xmlns:p14="http://schemas.microsoft.com/office/powerpoint/2010/main" val="24198996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61000" fill="hold" nodeType="clickEffect" p14:presetBounceEnd="55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5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55000">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accel="46100" fill="hold" grpId="0" nodeType="withEffect" p14:presetBounceEnd="52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2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52000">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6" presetClass="entr" presetSubtype="26"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Horizontal)">
                                          <p:cBhvr>
                                            <p:cTn id="18" dur="500"/>
                                            <p:tgtEl>
                                              <p:spTgt spid="14"/>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Horizontal)">
                                          <p:cBhvr>
                                            <p:cTn id="21" dur="500"/>
                                            <p:tgtEl>
                                              <p:spTgt spid="1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par>
                                    <p:cTn id="31" presetID="22" presetClass="entr" presetSubtype="2"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par>
                                    <p:cTn id="37" presetID="22" presetClass="entr" presetSubtype="2"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right)">
                                          <p:cBhvr>
                                            <p:cTn id="39" dur="500"/>
                                            <p:tgtEl>
                                              <p:spTgt spid="5"/>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p:bldP spid="14" grpId="0" animBg="1"/>
          <p:bldP spid="15" grpId="0" animBg="1"/>
          <p:bldP spid="16" grpId="0"/>
          <p:bldP spid="21" grpId="0"/>
          <p:bldP spid="23"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61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accel="461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6" presetClass="entr" presetSubtype="26"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Horizontal)">
                                          <p:cBhvr>
                                            <p:cTn id="18" dur="500"/>
                                            <p:tgtEl>
                                              <p:spTgt spid="14"/>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Horizontal)">
                                          <p:cBhvr>
                                            <p:cTn id="21" dur="500"/>
                                            <p:tgtEl>
                                              <p:spTgt spid="1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par>
                                    <p:cTn id="31" presetID="22" presetClass="entr" presetSubtype="2"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par>
                                    <p:cTn id="37" presetID="22" presetClass="entr" presetSubtype="2"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right)">
                                          <p:cBhvr>
                                            <p:cTn id="39" dur="500"/>
                                            <p:tgtEl>
                                              <p:spTgt spid="5"/>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p:bldP spid="14" grpId="0" animBg="1"/>
          <p:bldP spid="15" grpId="0" animBg="1"/>
          <p:bldP spid="16" grpId="0"/>
          <p:bldP spid="21" grpId="0"/>
          <p:bldP spid="23" grpId="0"/>
          <p:bldP spid="24"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RESOURCE_PATHS_HASH_PRESENTER" val="1e23aa3dfefa2dda7d344b154acf39862a589a"/>
  <p:tag name="ISPRING_PLAYERS_CUSTOMIZATION" val="UEsDBBQAAgAIAImQhEf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iZCER6uvADQSAwAAYQsAACcAAAB1bml2ZXJzYWwvZmxhc2hfcHVibGlzaGluZ19zZXR0aW5ncy54bWzVVt1SGjEUvucpMul4KYsWq2V2cTr8TB0VGKFVr5ywCWzGbLJNsiBe9Wn6YH2SnmwEYbTOqnWmDheQk3O+8/+R8PAmFWjGtOFKRninWsOIyVhRLqcR/jbqbh9gZCyRlAglWYSlwuiwWQmzfCy4SYbMWlA1CGCkaWQ2wom1WSMI5vN5lZtMu1slcgv4phqrNMg0M0xapoNMkAV82UXGDG5WKgiFXnSqaC4Y4hRCkNxFR0RXEJPgwKuNSXw91SqXtKWE0khPxxH+UGu5z1LHQ7V5yqRLzjRB6MS2QSjlLh4ihvyWoYTxaQKB79cxmnNqkwjv1h0KaAcPUQpsnwNxKC0FyUh7B58ySyixxB+9P8turFkKvIguJEl5PIIb5PKPcHt09fVy0Dk7OeodX436/ZPR0cAHUdgEmzhhsOkohIBUrmO28hMSa0mcQNxgMyHCsDBYFy3VJkpuBOfOaKwE1L6wgnlIx4z2SMrWujG85rILmjsYTSARsYjwF82JwIhbIni8Mjb52Fhui/531zURYMGcMXQ6xPfufXXihGjD1sNa3hhX87h5rnJB0ULlSPBrhqxCkH+ewq+EofXmoIlWaSGF8bHICA4eZ5zNGT0sanoH+DdHl+AizcESJjcTzHoPP3J+i8ZsojTgMjKDGQc5Nx6/+izgjBhzD0qWMW4NT47anaujXrtzseUSJHRGZPxMcGg4SzP7FvgEcpcKXAihoJprEFCZmOSGFf2hnBZqZdIs7Tshs6LprpEFKLSbQzweEy5iGE0uc1YWMCYSKSkWiMSwQsaN0Iyr3IDED4uHNi8K0JsiLotQp7BB4ExTpsug1XZ2P9b3Pu0ffG5Ug98/f20/aXRHKwNBnDfPK60niWVFLg93LgwcFzxODVbn/yczDM4638vUtde5GJXqZmdYCq5fRqt/XEbrzFPZYI3GypidEy2BiN6Fag84c+oJGlhT8JRbRv/lOrxgpF/1b+f34W1G+g1zfs0av5uU/Wn1cNp4KYXBo085d5NyyVMohGPv1fuvuVevwdvr0atKBdA2n8XNyh9QSwMEFAACAAgAiZCER+ShKwC+AgAAVQoAACEAAAB1bml2ZXJzYWwvZmxhc2hfc2tpbl9zZXR0aW5ncy54bWyVVsFu2zAMve8rguxeZ+u6boAaIE1ToEC3FmvRu2wzthBZMiQ5Xf5+oizXUhInXogCEfkeSVEkU6I3TMw/TSYkk1yqFzCGiUKjptNNWH4zTRtjpLjIpDAgzIWQqqJ8Ov987z4kcchzLLkFNZazphn0YWazy/vFbAzFx7i6RhkiZLKqqdg9ykJepDTbFEo2Ij+bWrmrQXEmNpjRz+vlajAAZ9o8GKiinFY/UMZRagVaA6b0fYVylsVpCryLNHOfkZw+1Onb79G2TDPjaIsvKEO0mhYQF3m2RBnGC+s9fpVrlNMEA3+NhV5+RRmEcroDFTtfXKEMMmTd1P/TI7WSBRY05px+xA8OlzS342cJdzOUswS8EAY6+wq+PN/uUAKQ/xrOPcFxVZI/Y133FgI+esphblQDJOlOrU2X8v2pMXY+YL6mXFtAqOpBzzbpZ9rozk2s63F/4J2JPPTlNT3kTfKmgmWbcOAu1vf45fLW7YrQ6YcuyFDB1iuDFHtlj/xt63qADJQ98oWzHJ4E3x1msG9qSd0j31L/nKfrb60gqD3m3tqdOitGesTR1UGqXtFhKpnDXGM6r6wCfDeSOF2bUnKQExF0ywpqmBS/EJfu3GU0SfYMvteOdxYxzHA41nAuR7umw3K5c9yP3ho3ZPuz0F+uPU+M3eI3U2oMzcrK/izp6cTz7JjYwkyT4wzckxYO6kGsZcBxsYdIFVUbUK9S8rFhhDSgx7qX7XANwUkS1IAkx6tMvJNj5RdNlYJa2VdjoLsqx8oWWLKi5PbPvDF4h3yPMWBtqaa0/gRlH30ZKHwTAFVZ2XVte2gtVcMN47CFbvgDhbvy0N2Itl061HAL8whrE7ac14zqSb8r+l6Jd0igP4J/s2lFjvcsI9re0FS7m0WT363hPpdoMXfrDJsv3GTu7HspcmzthxW0Svx38h9QSwMEFAACAAgAiZCER9XqJ9PnAgAAcgoAACYAAAB1bml2ZXJzYWwvaHRtbF9wdWJsaXNoaW5nX3NldHRpbmdzLnhtbNVWzU4bMRC+5yksVxzJAqWFok1QRYKIoElE0gInNFk7WQuvvbW9CeHUp+mD9Uk6XhNIBEULgqpVDonHM9988xvH+9eZJFNurNCqQTfrG5RwlWgm1KRBvw4P13cpsQ4UA6kVb1ClKdlv1uK8GElh0wF3DlUtQRhl93LXoKlz+V4UzWazurC58bdaFg7xbT3RWZQbbrly3ES5hDl+uXnOLW3WaoTEQfRFs0JyIhhSUMKzA3nkMkmjoDWC5GpidKHYgZbaEDMZNei7jQP/WegEpJbIuPKx2SYKvdjtAWPC0wE5EDecpFxMUuS9s03JTDCXNujWtkdB7eghSokdQgCPcqAxFuVu4TPugIGDcAz+HL92diEIIjZXkIlkiDfEh9+greHl0UW/fXrS6R5fDnu9k2GnH0iUNtEqThytOoqRkC5Mwu/8xOAcJCnyRpsxSMvjaFm0UBtrtULOn8lIS0x9aUXJGJnKeYN+NgIkJcKBFMndrQMz4e5QSIzB227Wx8rRe8AQb5KCsXzZ0eLG+iwmzTNdSEbmuiBSXHHiNMGIigx/pZwsp5uMjc5KqQTriJWCcTIVfMbZfpmlW8A/ObpAF1mBltiKueQuePheiBsy4mNtEJfDFJsW5cIG/PqzgHOw9h4UFhzXBiedVvuy0221z9d8gMCmoJJngmMJeZa7t8AHjF1pdCGlxmwuQWBmEigsL+vDBCvVqoRZ2XcK07LovpAlKJZbIJ+AiRcJtpZQBa8KmIAiWsk5gQSHwvoWmgpdWJSEZgnQ9kUEgykRqqQ6wQWFzgzjpgraxubW++0PH3d2P+3Vo18/fq4/aXS7KPoSvLewKQ6eXBV36+LhzMWRn9DHh92Z4m/Nev+0/a1Kprrt82Gl+rQHleB6VbR6x1W0TsNy6i8tpipmZ2AUrpb/QrWLW3ASVi7uQSky4Th7zQZ/QZM+/Y8UWviVmvQNo3hy1P7dIMLp7gGy8uKIo0efRDWUr74Tm7XfUEsDBBQAAgAIAImQhEcAu+QqngEAAB8GAAAfAAAAdW5pdmVyc2FsL2h0bWxfc2tpbl9zZXR0aW5ncy5qc42UTW/CMAyG7/wKlF0n1I0xtt0QH9IkDpPGbdohLaZUpEmVhI4O8d9XlwFN6o7FF/Ly5HXsKt53uuViEeu+dPfV72r/5u4rDVCzegu3ri5a9BR1ZkSyhEWSgkgkMA/JT0fP8uFCUMZMVqZh8Y62pubHFP6z4sLU8Yyw0IRmqMM5AX4R2o46/H0WO7W6jjXVGh1urVWyFylpQdqeVDrlFcNuZtWql+jBKgd9BV3xCBzTIOjPRkEbeXEcDDHqXKTSjMtirmLVC3m0ibXaymVb/nWRgS4/+eY37fNwPHXsRGLsq4XUTzx9wmgnMw3GwG/exykGCQsegqj5BtX6A3WMmwV5dJ6YxJ7o0R1Gnc54DI0uBWMMF5OlV6ObQ4wmZ2Fnj0T/HsMhBC9AN6xGAwwHVNk2+8cHzLSKsSMNtNnzMyoUXyYyPnKTAIPk8LJo29a9S6EPEwzmPCHlPaE19fzSttnhg4YArTOWTnmNl3dO2QlKlEQORWjUtMrpOWL9OYL7jy7j1vJonZbjoRyOZRu43oBeKCXK239eu6efq3P4AVBLAwQUAAIACACJkIRH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iZCER7DtXVduAAAAdgAAABwAAAB1bml2ZXJzYWwvbG9jYWxfc2V0dGluZ3MueG1sDcw9DsIwDEDhvaewvJefjaFpNzYQEuUAVmNQJMdGiYXg9nh7w6c3Ld8q8OHWi2nC4+6AwLpZLvpK+FjP4wmhO2kmMeWEagjLPExiG8md3QN2eAv9uK1cI5yvVEPeGndWJ48zjHCJ57Nwxv08/AFQSwMEFAACAAgAA3TL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iZCER1xY5FeMAgAAagcAACkAAAB1bml2ZXJzYWwvc2tpbl9jdXN0b21pemF0aW9uX3NldHRpbmdzLnhtbJVVS27bMBDd9xSEDxCTIvUDHAP6UIWBIg2aAF3TMuMKkUmDpNOk0AV6hqKLZtEDdJlNT9M2xyhp1x+5iuNoVuS8N8N5HA0H+roS2UIbOas+MVNJccGNqcRUD18BMChlLdW54pqb5UZ7Cwg246e9Pw/3j59/PP788uvh+++v33pAGyYmTE1Oe1es1ry3Yq65oLKO8cIYKU5KKQwX5kRINWN1D9ywemEjFsuv13+eKG+4egHtipV8P1m4/J5ltTL5obNOTilncybu3sipPBmz8nqq5EJMjjnjh7s5V3UlrjfgOMxod5a60mZk+KzjbDRydgRrbi9R8+3RAursMLFmY16388FjGPu5Dsiwx7ypdGV2mAly1smcsynv0hw+gRY2fAc8gTCEhziG35oNGnvOutE1u+PqBSeS88X8hU0zV3LqtO2iHbjQDa2WbGJ/9w0nh84Oc1xdLt0xd9LSiuTO1rhBf2eWLMdNf3/erAK9r8REfhyJK/mPuB4wmfPqIQQrgUAUJlEe2RVJiQdCQj0agZz6mfXFOI9xZn25h7JBfy/EKq7ipR0q3VEH/Zb3f8JIaK7MSEz47RC30buudgWvlZXf4vQwIM6addZmKRUBBNlJQxsvwRgHIPNzlMMmDOMwQYBC4kPcpJFrQYB8H8VBg0LPx3ZVxIGNQmgcABIS4uWNRz3LBkmS5l7WhDhGKLHZaBRnTVGktucBQgiTvPEDXKQQWDS2MRIcOQFxjlMcNEmaoAiDIivSgjQ0p0Hmg8ijAYQNSVMM4VbcbXW7cm13jy5nLeczATuvoNO77bZ2cw3KhVIWfMlntssNB2Om+cj28fk7ekHPLpPL0duzVQNbqHs210htN23lTz6nfwFQSwMEFAACAAgAirpzR4LIvt4RCgAA+B4AABcAAAB1bml2ZXJzYWwvdW5pdmVyc2FsLnBuZ+2Z/1cTVxbA466rri62rlJKSonttrD9ItTlS5BvU79W241UKUUpIbSoqabyJWkaAkmm1SrLQYguW1GIyWlpQUtJuiKFaCBWCiNFJkspDEhMhECmEEkIaRJCmJmdwGnds7/sH7D5Yc7MvZ87b+57775735lX+vreVwJWU1dTKJSAPbt37KdQljMolN9yV60gNVUbYhDytoy3/5VtFCUcMkkKy9lbGVsplH9K1yy8/TtS/n3+7oM8CmVth+9aBuVdPkShhJbv2bH1jcKs6XvA7cMjbytGR66kstNjnz+T+jj99IZlQSde3v945vIfVgX+JewUk7l99dsvPXYre/npjS+t6Mne0PzqurGwU6+mrfho/+XAp099f/mNBPv1QwlvlQhwURQPSjfaDs7k6zTogyhjFqp/p3EYFdHaWstp+ExJZPvsJyrN3FiQdq5Umjy/inTv/vB118uw5PZwkFoKGqI9cyapI5vUfxjIBsepiveqRd4RI7zyN6Tqqy3eZ0jFwng40L2S4lPMH9KOi47UW5eTwgFnt6Q7qH3mlGY9KWUPECORkwnLyMeuw4u4ap1Pzdzla5sf7AODfuAHfuAHfuAHfuAHfuAHfuAHfuAHfuAHfuAHfvD/AIZcLMDdt8b3U1FyjuH7gfhhdr8PbByK9lmtimX42In/iWberAkDCY+uba4hEreWqUDPa5H4AynxU2e6dj5Nfv/O8MUbUSXsCE4F+e7c+3rkWvMR7+ECCW56gsCNyUePC0OLK9QVKhT3KVN4x7FxRqXW+4lOO9cPeOLAA3LrnYmL/dUc8mMGlRZrZonPE3Pg4HlUPyWzwTlyUzWuqcvj4ilO34sLmLGHdrZFYL5mppLeudGFk04efu071gJEnEXFgtBUKHkl2iw2Bj2bKOz/Li3MZvylcanDXg4QHcDtmGHeflSSDiWGozESBW1AOFu3B3tdc+MXs7ag5seKc6f0tqkLqFkzyLfmddR1s3f0xpDYZhUhOxs75LXxxI14s1rYbxMI18cykv90TEn2v5CO1lJ1nuK/hg6E6Ac26/o8F/ZeIlKHoz1nLqtXUCj37yWikcmbYlYK+Hd4fEkjt/fb1KFf4bTYIZAkICzdwd4O5pMOGebMw47AHTXzQWQDgy3tzrFio9cQjo/S8NFOeru9nNVK/GyTuG9o/6XMgXOkljmuFYBYLTYdT20FWlSoFxa0O36A9ESmFWorX+oe7BloKiOH2TymrBDCcPF9piTAvvJetMdM13rG6gFssozKTh0v0gcDuF0Kjg41bS7oEurtXxb8V9seHYiPcVjejGQzjlKRHMObiwOUhzIlbTMm4O80N3gIXChZ4G2+eTBdHmOzyNE4YiOYBKnFgDlOx7cWDxe50o5FWKcuIFuAni1Q8Q1Jl2XbKYR5KN9s00s0B0YTbZPsTRLA3Ddyp3OC2W4cP5lbnVmzFtWyt+n2KAh5gfHrOFOiWfLg4udRoeFTU6jWLcGYkTVDFpznTTRTgblvH5nd7ETdVxaDpT7BeHifRUl3Xi04HqJHzkpNrwDzfRwFmmGT82eC3aAGUJYFZLm6S9OveFobcrJQqtvpNFGxjEgkzq0I+CLKyiGaPuJ2xdBUVCkHry8asdE92TVh0soCN2YDiUqv8slvokJp7k9jGXChqM9ywd249GVPjXHOmclL6gx2x0wOv6hu4QQIWSXygAoF9oCt+JnTZDrjdSTGE++CXdjzFbwHwWzTOD5ET+Nx0yENHAN7mNMF5XiYZcJygWcg2d3oIn3IdbM7jeeOhYtrzeNpyUN13T2x9AqIrg+WVjrmTiS6ILQt62sIAgxgLgsknKfbDDJp5LwThexzTe1L4SA3ixe+kWWgzHRQNiLlDPXwt95sXptkSrN0WqbKvCu6m7em0kaE62PCyYi16CE+LOX8DDkdPZmOwiS8YK2UIzFCGV6rhn5sb1ZnXTdwr53AEMcl+hS22Z0DgzaYePzX0EhJtTTWx5tetOoy7K2x2+FP1qE4OQ6DJ5H4WftmxPFjq4qlakhV2rarYwNDgauOumN7F6PDJLN4hmHPpRe2K5sdzeZkNxKH4ZnIrr5g9wvpVqvjLbe2rLoy3TcVSO4wlrA9AnFXL7wGJqJFFZby/LaDDyfiinMwte29TNY7RY1PqQKkUTB1VqToxmrD0gFO9w1v2jPIkR6Pzdkny6Brr1RXkmucD8cBbr4BTWR9c5QL6Ez2p096IS6Mub0RiNFx1Wvc2dvdIPqaUWnpBEx4+S32LSX9bnPlB+Vek1IKZ0benugfilbjovJ4s7hhcZ0f9eXPPyOZKQVd2KuVEH/CRJ3NqErOfVRmv36K4E90Du9ujYgtXAiIStm3FADBiDCT44Bi3DXKKt3pnmAk+SbmzYxAFtpzrfKpxcGfOHm8OgRZezcYHZdySiZx83VDPvuPKuhSQWgx2O7NUdEtE/FmTZ8KjVNq0euEXiLqoCFPjJ5pYEJ6hY1rvC98YvHsLbEX9NCJeJ97jd6p9trBs0h4YChYDDfIUa72nQm9EtL8MjKtsEnyxe3glOFodfJhbuOnujids1WOXyPDfykof6rrLvjgnHW9aNf0i8yap5C4vJtQ3o9J8OeKUg3L8L6s91w/jUnOGoa6hB/B016ejH6Lf2cgyyUr8ZWfD3WnfQVHbS1KZcv4WfcEP9Z1Y/2ByK5bwWzM2yoRiayW1ZVRyhjLyJdLK/aMVyfCPtBHhdIZVrRwi2UiCmBHVHCOg5fcB20snVhErQlDk/Y57PE0Uf/Hb/ICKJSb/RiGAu6xFGLclFncVtp0ABww78Q6vAWxy/ZqY1Ph6So1TRC7TpkVtCZxZy9EpuZ4FC2SSR2TZ/pVa1ZlCc59e7GS57V/VmoRWml7yGXJpJ+NQNvyDevJTJHTPx712WLwtTjoWrtF7SqyLmY91KoCLXRehOFjRqXub0vZ2cAS2wU8zCkbSPTVj2EWjtsmEjXP1YQp1i3OjqZmqYQN8dJ4+WQJS0dbJjTTEDfiP2oQ6H5BAdaTqelw6pIN6OVoq3kzGx7aCNCETceedIUMeIy+MkUH0RbHguL7h2UO8uSWZZQl0flWX6lyKI05XDdZf7/oqU7+R1T9kisAi5it4jJcmTLbzGVHe4L0So6izEFFhNrG8Lzqrx7A4t02XtAfyJ679FrjOGPwvE7IALNGHpqIS+H66f7CfaRL76I9WxWmahcDOa/jM0B4UiyyW2pJoxB0pdBaFSNexV4LlAcFkq1VFedy7tYrNyE64jnDscWty31101Hfieqj71X79i7La8J8t9FawqVqPytYPFqN9z5LExOA+Fnb4saJ73oteR4gLCXCcFK8+WUTa7avDKQScwoAXjqL3eJ9hi26epTb9QgxxvG8/OsRLqEhdQROI7BOYkHAunPSZy1vaKJxXTtxotA+Rvwmy7WR+x3CU/vInp17dyi3ZZ/4N1BLAwQUAAIACACKunNH0iigUkoAAABrAAAAGwAAAHVuaXZlcnNhbC91bml2ZXJzYWwucG5nLnhtbLOxr8jNUShLLSrOzM+zVTLUM1Cyt+PlsikoSi3LTC1XqACKGekZQICSQiUqtzwzpSQDKGRgbo4QzEjNTM8osVWyMLCAC+oDzQQAUEsBAgAAFAACAAgAiZCER+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B4AABcAAAAAAAAAAAAAAAAA9BYAAHVuaXZlcnNhbC91bml2ZXJzYWwucG5nUEsBAgAAFAACAAgAirpzR9IooFJKAAAAawAAABsAAAAAAAAAAQAAAAAAOiEAAHVuaXZlcnNhbC91bml2ZXJzYWwucG5nLnhtbFBLBQYAAAAACwALAEkDAAC9IQAAAAA="/>
  <p:tag name="ISPRING_ULTRA_SCORM_COURSE_ID" val="19D12169-10B6-4984-8CE8-8968B0B22BA0"/>
  <p:tag name="ISPRING_SCORM_RATE_SLIDES" val="1"/>
  <p:tag name="ISPRING_SCORM_RATE_QUIZZES" val="0"/>
  <p:tag name="ISPRING_SCORM_PASSING_SCORE" val="100.0000000000"/>
  <p:tag name="ISPRINGONLINEFOLDERID" val="0"/>
  <p:tag name="ISPRINGONLINEFOLDERPATH" val="Content List"/>
  <p:tag name="ISPRINGCLOUDFOLDERID" val="0"/>
  <p:tag name="ISPRINGCLOUDFOLDERPATH" val="Content List"/>
  <p:tag name="ISPRING_PRESENTATION_TITLE" val="1"/>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22">
      <a:dk1>
        <a:sysClr val="windowText" lastClr="000000"/>
      </a:dk1>
      <a:lt1>
        <a:sysClr val="window" lastClr="FFFFFF"/>
      </a:lt1>
      <a:dk2>
        <a:srgbClr val="7F7F7F"/>
      </a:dk2>
      <a:lt2>
        <a:srgbClr val="7F7F7F"/>
      </a:lt2>
      <a:accent1>
        <a:srgbClr val="0070C0"/>
      </a:accent1>
      <a:accent2>
        <a:srgbClr val="00B0F0"/>
      </a:accent2>
      <a:accent3>
        <a:srgbClr val="0070C0"/>
      </a:accent3>
      <a:accent4>
        <a:srgbClr val="00B0F0"/>
      </a:accent4>
      <a:accent5>
        <a:srgbClr val="0070C0"/>
      </a:accent5>
      <a:accent6>
        <a:srgbClr val="00B0F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91438" tIns="45719" rIns="91438" bIns="45719" rtlCol="0">
        <a:spAutoFit/>
      </a:bodyPr>
      <a:lstStyle>
        <a:defPPr algn="r">
          <a:defRPr lang="en-US" altLang="zh-CN" sz="1600" b="1" dirty="0">
            <a:solidFill>
              <a:schemeClr val="bg1"/>
            </a:solidFill>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2270</TotalTime>
  <Words>2021</Words>
  <Application>Microsoft Office PowerPoint</Application>
  <PresentationFormat>全屏显示(16:9)</PresentationFormat>
  <Paragraphs>195</Paragraphs>
  <Slides>18</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Cambria Math</vt:lpstr>
      <vt:lpstr>Arial</vt:lpstr>
      <vt:lpstr>Calibri</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kingpub</dc:creator>
  <cp:keywords>plus206</cp:keywords>
  <cp:lastModifiedBy>Thomas</cp:lastModifiedBy>
  <cp:revision>1129</cp:revision>
  <dcterms:created xsi:type="dcterms:W3CDTF">2015-04-24T01:01:00Z</dcterms:created>
  <dcterms:modified xsi:type="dcterms:W3CDTF">2019-10-12T18:46:31Z</dcterms:modified>
  <cp:category>plus206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2052-11.1.0.9069</vt:lpwstr>
  </property>
</Properties>
</file>